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361" r:id="rId2"/>
    <p:sldId id="260" r:id="rId3"/>
    <p:sldId id="261" r:id="rId4"/>
    <p:sldId id="262" r:id="rId5"/>
    <p:sldId id="263" r:id="rId6"/>
    <p:sldId id="363" r:id="rId7"/>
    <p:sldId id="364" r:id="rId8"/>
    <p:sldId id="365" r:id="rId9"/>
    <p:sldId id="366" r:id="rId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3" roundtripDataSignature="AMtx7mgZh/J0+hLx05Sak+0mqD/d+0He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6" autoAdjust="0"/>
    <p:restoredTop sz="95268" autoAdjust="0"/>
  </p:normalViewPr>
  <p:slideViewPr>
    <p:cSldViewPr snapToGrid="0">
      <p:cViewPr varScale="1">
        <p:scale>
          <a:sx n="64" d="100"/>
          <a:sy n="64" d="100"/>
        </p:scale>
        <p:origin x="72"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1" dirty="0">
                <a:solidFill>
                  <a:schemeClr val="tx1"/>
                </a:solidFill>
              </a:rPr>
              <a:t>p.37 </a:t>
            </a:r>
            <a:r>
              <a:rPr lang="fr-FR" sz="1100" dirty="0">
                <a:solidFill>
                  <a:schemeClr val="tx1"/>
                </a:solidFill>
              </a:rPr>
              <a:t>: Au moment où Tom desserre les doigts, la pomme tombe-t-elle plus vite, moins vite ou de la même façon que les personnages ? Pourquoi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100" dirty="0">
              <a:solidFill>
                <a:schemeClr val="tx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1" dirty="0">
                <a:solidFill>
                  <a:srgbClr val="FF0000"/>
                </a:solidFill>
              </a:rPr>
              <a:t>De la même façon, car les corps tombent à la même vitesse, quelle que soit leur masse.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100" dirty="0">
              <a:solidFill>
                <a:schemeClr val="tx1"/>
              </a:solidFill>
            </a:endParaRPr>
          </a:p>
          <a:p>
            <a:endParaRPr lang="fr-FR"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00" b="1" dirty="0">
                <a:solidFill>
                  <a:schemeClr val="tx1"/>
                </a:solidFill>
              </a:rPr>
              <a:t>p.38 : </a:t>
            </a:r>
            <a:r>
              <a:rPr lang="fr-FR" sz="1100" dirty="0">
                <a:solidFill>
                  <a:schemeClr val="tx1"/>
                </a:solidFill>
              </a:rPr>
              <a:t>D'après l'image p.38, pourquoi peut-on dire que les personnages et la pomme sont en impesanteur, comme des astronautes ?</a:t>
            </a:r>
          </a:p>
          <a:p>
            <a:endParaRPr lang="fr-FR"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00" b="1" dirty="0">
                <a:solidFill>
                  <a:srgbClr val="FF0000"/>
                </a:solidFill>
              </a:rPr>
              <a:t>Car de leur point de vue ils flottent l'un par rapport à l'autre (ils ne se déplacent pas)</a:t>
            </a:r>
          </a:p>
          <a:p>
            <a:endParaRPr lang="fr-FR" dirty="0"/>
          </a:p>
        </p:txBody>
      </p:sp>
    </p:spTree>
    <p:extLst>
      <p:ext uri="{BB962C8B-B14F-4D97-AF65-F5344CB8AC3E}">
        <p14:creationId xmlns:p14="http://schemas.microsoft.com/office/powerpoint/2010/main" val="69799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r>
              <a:rPr lang="fr-FR" sz="1100" dirty="0">
                <a:solidFill>
                  <a:schemeClr val="tx1"/>
                </a:solidFill>
              </a:rPr>
              <a:t>A votre avis, comment un astronaute en impesanteur dans l'espace peut-il être aussi en mouvement ? </a:t>
            </a:r>
          </a:p>
          <a:p>
            <a:endParaRPr lang="fr-FR" sz="1100" dirty="0">
              <a:solidFill>
                <a:schemeClr val="tx1"/>
              </a:solidFil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00" b="1" dirty="0">
                <a:solidFill>
                  <a:srgbClr val="FF0000"/>
                </a:solidFill>
              </a:rPr>
              <a:t>Il peut être en mouvement, d'un autre point de vue.</a:t>
            </a:r>
          </a:p>
          <a:p>
            <a:endParaRPr lang="fr-FR" dirty="0"/>
          </a:p>
        </p:txBody>
      </p:sp>
    </p:spTree>
    <p:extLst>
      <p:ext uri="{BB962C8B-B14F-4D97-AF65-F5344CB8AC3E}">
        <p14:creationId xmlns:p14="http://schemas.microsoft.com/office/powerpoint/2010/main" val="349663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00" b="1" dirty="0">
                <a:solidFill>
                  <a:schemeClr val="tx1"/>
                </a:solidFill>
              </a:rPr>
              <a:t>p.43 : </a:t>
            </a:r>
            <a:r>
              <a:rPr lang="fr-FR" sz="1100" dirty="0">
                <a:solidFill>
                  <a:schemeClr val="tx1"/>
                </a:solidFill>
              </a:rPr>
              <a:t>Par rapport à quoi l'astronaute pourrait-il être en mouvement ?</a:t>
            </a:r>
          </a:p>
          <a:p>
            <a:endParaRPr lang="fr-FR"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00" b="1" dirty="0">
                <a:solidFill>
                  <a:srgbClr val="FF0000"/>
                </a:solidFill>
              </a:rPr>
              <a:t>Par rapport au centre de la Terre.</a:t>
            </a:r>
          </a:p>
          <a:p>
            <a:endParaRPr lang="fr-FR" dirty="0"/>
          </a:p>
          <a:p>
            <a:endParaRPr lang="fr-FR" dirty="0"/>
          </a:p>
          <a:p>
            <a:r>
              <a:rPr lang="fr-FR" dirty="0"/>
              <a:t>Chapitre 2 18</a:t>
            </a:r>
            <a:br>
              <a:rPr lang="fr-FR" dirty="0"/>
            </a:br>
            <a:r>
              <a:rPr lang="fr-FR" dirty="0"/>
              <a:t>Regardez </a:t>
            </a:r>
            <a:r>
              <a:rPr lang="fr-FR" dirty="0" err="1"/>
              <a:t>de plus loin </a:t>
            </a:r>
            <a:r>
              <a:rPr lang="fr-FR" dirty="0"/>
              <a:t>!       </a:t>
            </a:r>
            <a:br>
              <a:rPr lang="fr-FR" dirty="0"/>
            </a:br>
            <a:r>
              <a:rPr lang="fr-FR" dirty="0" err="1"/>
              <a:t>Je me déplace</a:t>
            </a:r>
            <a:r>
              <a:rPr lang="fr-FR" dirty="0"/>
              <a:t>...</a:t>
            </a:r>
            <a:br>
              <a:rPr lang="fr-FR" dirty="0"/>
            </a:br>
            <a:r>
              <a:rPr lang="fr-FR" dirty="0"/>
              <a:t>...</a:t>
            </a:r>
            <a:r>
              <a:rPr lang="fr-FR" dirty="0" err="1"/>
              <a:t>autour de cette Terre </a:t>
            </a:r>
            <a:r>
              <a:rPr lang="fr-FR" dirty="0"/>
              <a:t>!</a:t>
            </a:r>
          </a:p>
          <a:p>
            <a:endParaRPr lang="fr-FR" dirty="0"/>
          </a:p>
          <a:p>
            <a:endParaRPr lang="fr-FR" dirty="0"/>
          </a:p>
          <a:p>
            <a:r>
              <a:rPr lang="fr-FR" dirty="0"/>
              <a:t>Regarde de plus loin !</a:t>
            </a:r>
            <a:br>
              <a:rPr lang="fr-FR" dirty="0"/>
            </a:br>
            <a:r>
              <a:rPr lang="fr-FR" dirty="0"/>
              <a:t>Je bouge...</a:t>
            </a:r>
            <a:br>
              <a:rPr lang="fr-FR" dirty="0"/>
            </a:br>
            <a:r>
              <a:rPr lang="fr-FR" dirty="0"/>
              <a:t>Autour de la Terre !</a:t>
            </a:r>
          </a:p>
        </p:txBody>
      </p:sp>
    </p:spTree>
    <p:extLst>
      <p:ext uri="{BB962C8B-B14F-4D97-AF65-F5344CB8AC3E}">
        <p14:creationId xmlns:p14="http://schemas.microsoft.com/office/powerpoint/2010/main" val="74149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1"/>
        <p:cNvGrpSpPr/>
        <p:nvPr/>
      </p:nvGrpSpPr>
      <p:grpSpPr>
        <a:xfrm>
          <a:off x="0" y="0"/>
          <a:ext cx="0" cy="0"/>
          <a:chOff x="0" y="0"/>
          <a:chExt cx="0" cy="0"/>
        </a:xfrm>
      </p:grpSpPr>
      <p:sp>
        <p:nvSpPr>
          <p:cNvPr id="12" name="Google Shape;1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a:spLocks noGrp="1"/>
          </p:cNvSpPr>
          <p:nvPr>
            <p:ph type="pic" idx="2"/>
          </p:nvPr>
        </p:nvSpPr>
        <p:spPr>
          <a:xfrm>
            <a:off x="3887391" y="987426"/>
            <a:ext cx="4629150" cy="4873625"/>
          </a:xfrm>
          <a:prstGeom prst="rect">
            <a:avLst/>
          </a:prstGeom>
          <a:noFill/>
          <a:ln>
            <a:noFill/>
          </a:ln>
        </p:spPr>
      </p:sp>
      <p:sp>
        <p:nvSpPr>
          <p:cNvPr id="64" name="Google Shape;64;p1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7BD1A87-4A44-43B5-D5B0-BA7A336D0377}"/>
              </a:ext>
            </a:extLst>
          </p:cNvPr>
          <p:cNvSpPr txBox="1"/>
          <p:nvPr/>
        </p:nvSpPr>
        <p:spPr>
          <a:xfrm>
            <a:off x="2455073" y="819765"/>
            <a:ext cx="4233852" cy="2739211"/>
          </a:xfrm>
          <a:prstGeom prst="rect">
            <a:avLst/>
          </a:prstGeom>
          <a:noFill/>
        </p:spPr>
        <p:txBody>
          <a:bodyPr wrap="none" rtlCol="0">
            <a:spAutoFit/>
          </a:bodyPr>
          <a:lstStyle/>
          <a:p>
            <a:pPr algn="ctr"/>
            <a:r>
              <a:rPr lang="fr-FR" sz="3600" b="1" dirty="0">
                <a:latin typeface="Calibri" panose="020F0502020204030204" pitchFamily="34" charset="0"/>
                <a:cs typeface="Calibri" panose="020F0502020204030204" pitchFamily="34" charset="0"/>
              </a:rPr>
              <a:t>Les Grandiloquents</a:t>
            </a:r>
            <a:br>
              <a:rPr lang="fr-FR" sz="3600" b="1" dirty="0">
                <a:latin typeface="Calibri" panose="020F0502020204030204" pitchFamily="34" charset="0"/>
                <a:cs typeface="Calibri" panose="020F0502020204030204" pitchFamily="34" charset="0"/>
              </a:rPr>
            </a:br>
            <a:endParaRPr lang="fr-FR" sz="3600" b="1" dirty="0">
              <a:latin typeface="Calibri" panose="020F0502020204030204" pitchFamily="34" charset="0"/>
              <a:cs typeface="Calibri" panose="020F0502020204030204" pitchFamily="34" charset="0"/>
            </a:endParaRPr>
          </a:p>
          <a:p>
            <a:pPr algn="ctr"/>
            <a:r>
              <a:rPr lang="fr-FR" sz="3600" b="1" dirty="0">
                <a:latin typeface="Calibri" panose="020F0502020204030204" pitchFamily="34" charset="0"/>
                <a:cs typeface="Calibri" panose="020F0502020204030204" pitchFamily="34" charset="0"/>
              </a:rPr>
              <a:t>Épisode Gravitation</a:t>
            </a:r>
          </a:p>
          <a:p>
            <a:pPr algn="ctr"/>
            <a:endParaRPr lang="fr-FR" sz="2800" dirty="0">
              <a:latin typeface="Calibri" panose="020F0502020204030204" pitchFamily="34" charset="0"/>
              <a:cs typeface="Calibri" panose="020F0502020204030204" pitchFamily="34" charset="0"/>
            </a:endParaRPr>
          </a:p>
          <a:p>
            <a:pPr algn="ctr"/>
            <a:r>
              <a:rPr lang="fr-FR" sz="3600" b="1" dirty="0">
                <a:solidFill>
                  <a:srgbClr val="FF0000"/>
                </a:solidFill>
                <a:latin typeface="Calibri" panose="020F0502020204030204" pitchFamily="34" charset="0"/>
                <a:cs typeface="Calibri" panose="020F0502020204030204" pitchFamily="34" charset="0"/>
              </a:rPr>
              <a:t>Documents éditables</a:t>
            </a:r>
          </a:p>
        </p:txBody>
      </p:sp>
      <p:sp>
        <p:nvSpPr>
          <p:cNvPr id="3" name="Rectangle 1">
            <a:extLst>
              <a:ext uri="{FF2B5EF4-FFF2-40B4-BE49-F238E27FC236}">
                <a16:creationId xmlns:a16="http://schemas.microsoft.com/office/drawing/2014/main" id="{5AD55608-9F63-9FBB-7406-A8002930CE9A}"/>
              </a:ext>
            </a:extLst>
          </p:cNvPr>
          <p:cNvSpPr>
            <a:spLocks noChangeArrowheads="1"/>
          </p:cNvSpPr>
          <p:nvPr/>
        </p:nvSpPr>
        <p:spPr bwMode="auto">
          <a:xfrm>
            <a:off x="421215" y="5605442"/>
            <a:ext cx="830156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Gravitation </a:t>
            </a:r>
            <a:r>
              <a:rPr kumimoji="0" lang="fr-FR" altLang="fr-FR" sz="16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episode</a:t>
            </a: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16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Supertroupers</a:t>
            </a: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Lau </a:t>
            </a:r>
            <a:r>
              <a:rPr kumimoji="0" lang="fr-FR" altLang="fr-FR" sz="16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Bergey </a:t>
            </a: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et Barbara </a:t>
            </a:r>
            <a:r>
              <a:rPr kumimoji="0" lang="fr-FR" altLang="fr-FR" sz="16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Govin</a:t>
            </a: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Stimuli </a:t>
            </a:r>
            <a:r>
              <a:rPr kumimoji="0" lang="fr-FR" altLang="fr-FR" sz="16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Eds</a:t>
            </a: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2023</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fr-FR" altLang="fr-FR" sz="105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Stimuli </a:t>
            </a:r>
            <a:r>
              <a:rPr kumimoji="0" lang="fr-FR" altLang="fr-FR" sz="16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a reçu le </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soutien </a:t>
            </a:r>
            <a:r>
              <a:rPr kumimoji="0" lang="fr-FR" altLang="fr-FR" sz="16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de l'</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Union </a:t>
            </a:r>
            <a:r>
              <a:rPr kumimoji="0" lang="fr-FR" altLang="fr-FR" sz="16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européenne dans le cadre </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du programme </a:t>
            </a:r>
            <a:r>
              <a:rPr kumimoji="0" lang="fr-FR" altLang="fr-FR" sz="16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Eramsus+ </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et du </a:t>
            </a:r>
            <a:r>
              <a:rPr kumimoji="0" lang="fr-FR" altLang="fr-FR" sz="16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projet numéro </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2021-1-FR01-KA220-SCH-000030110.</a:t>
            </a:r>
            <a:endParaRPr kumimoji="0" lang="fr-FR" altLang="fr-FR" sz="105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6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6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7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endParaRPr kumimoji="0" lang="fr-FR" altLang="fr-FR" sz="105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fr-FR" altLang="fr-FR"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endParaRPr kumimoji="0" lang="fr-FR" altLang="fr-FR"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BCAEBED3-A3AE-FB4B-4EC0-49DCA5325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865" y="4362235"/>
            <a:ext cx="2227719" cy="8670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5CACBA3D-83F0-6F9F-351B-0286727CB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187" y="4359196"/>
            <a:ext cx="2868022" cy="8270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4D7839A-E751-18D8-F63C-9DD4BBB0E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88" y="4359196"/>
            <a:ext cx="1320624" cy="100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46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AE8E1705-B0FA-F12D-7D53-7A6DDF926F5B}"/>
              </a:ext>
            </a:extLst>
          </p:cNvPr>
          <p:cNvGrpSpPr/>
          <p:nvPr/>
        </p:nvGrpSpPr>
        <p:grpSpPr>
          <a:xfrm>
            <a:off x="8264" y="-4"/>
            <a:ext cx="9304412" cy="6870661"/>
            <a:chOff x="150920" y="168676"/>
            <a:chExt cx="8824404" cy="6516209"/>
          </a:xfrm>
        </p:grpSpPr>
        <p:pic>
          <p:nvPicPr>
            <p:cNvPr id="1026" name="Picture 2">
              <a:extLst>
                <a:ext uri="{FF2B5EF4-FFF2-40B4-BE49-F238E27FC236}">
                  <a16:creationId xmlns:a16="http://schemas.microsoft.com/office/drawing/2014/main" id="{1E1657D4-383A-3AD6-64DC-702E6ECFA2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0" t="2460" r="1845" b="2525"/>
            <a:stretch/>
          </p:blipFill>
          <p:spPr bwMode="auto">
            <a:xfrm>
              <a:off x="150920" y="168676"/>
              <a:ext cx="8824404" cy="65162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D28FDA2-59C8-9336-485D-862F82B07E82}"/>
                </a:ext>
              </a:extLst>
            </p:cNvPr>
            <p:cNvSpPr/>
            <p:nvPr/>
          </p:nvSpPr>
          <p:spPr>
            <a:xfrm>
              <a:off x="1376039" y="461639"/>
              <a:ext cx="4527611" cy="15891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cs typeface="Calibri" panose="020F0502020204030204" pitchFamily="34" charset="0"/>
              </a:endParaRPr>
            </a:p>
            <a:p>
              <a:pPr algn="ctr"/>
              <a:r>
                <a:rPr lang="en-US" dirty="0">
                  <a:solidFill>
                    <a:schemeClr val="tx1"/>
                  </a:solidFill>
                  <a:latin typeface="Calibri" panose="020F0502020204030204" pitchFamily="34" charset="0"/>
                  <a:cs typeface="Calibri" panose="020F0502020204030204" pitchFamily="34" charset="0"/>
                </a:rPr>
                <a:t>Chapitre 2, p.8 </a:t>
              </a:r>
            </a:p>
            <a:p>
              <a:pPr algn="ctr"/>
              <a:r>
                <a:rPr lang="en-US" sz="800" dirty="0">
                  <a:solidFill>
                    <a:schemeClr val="tx1"/>
                  </a:solidFill>
                  <a:latin typeface="Calibri" panose="020F0502020204030204" pitchFamily="34" charset="0"/>
                  <a:cs typeface="Calibri" panose="020F0502020204030204" pitchFamily="34" charset="0"/>
                </a:rPr>
                <a:t>   </a:t>
              </a:r>
              <a:br>
                <a:rPr lang="en-US" sz="2000" dirty="0">
                  <a:solidFill>
                    <a:schemeClr val="tx1"/>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Lorsque Tom relâche ses doigts, la pomme doit-elle tomber plus vite, plus lentement ou de la même manière que les personnages ? Pourquoi ? </a:t>
              </a:r>
              <a:r>
                <a:rPr lang="en-US" sz="2000" dirty="0"/>
                <a:t>ou</a:t>
              </a:r>
              <a:br>
                <a:rPr lang="en-US" sz="2000" dirty="0"/>
              </a:br>
              <a:endParaRPr lang="fr-FR" dirty="0"/>
            </a:p>
          </p:txBody>
        </p:sp>
      </p:grpSp>
    </p:spTree>
    <p:extLst>
      <p:ext uri="{BB962C8B-B14F-4D97-AF65-F5344CB8AC3E}">
        <p14:creationId xmlns:p14="http://schemas.microsoft.com/office/powerpoint/2010/main" val="154942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539FBEF-29F7-45F6-8122-24BDE4D9B4C9}"/>
              </a:ext>
            </a:extLst>
          </p:cNvPr>
          <p:cNvPicPr>
            <a:picLocks noChangeAspect="1"/>
          </p:cNvPicPr>
          <p:nvPr/>
        </p:nvPicPr>
        <p:blipFill rotWithShape="1">
          <a:blip r:embed="rId3"/>
          <a:srcRect t="965"/>
          <a:stretch/>
        </p:blipFill>
        <p:spPr>
          <a:xfrm>
            <a:off x="-19050" y="0"/>
            <a:ext cx="9313654" cy="6858000"/>
          </a:xfrm>
          <a:prstGeom prst="rect">
            <a:avLst/>
          </a:prstGeom>
        </p:spPr>
      </p:pic>
      <p:sp>
        <p:nvSpPr>
          <p:cNvPr id="4" name="Rectangle 3">
            <a:extLst>
              <a:ext uri="{FF2B5EF4-FFF2-40B4-BE49-F238E27FC236}">
                <a16:creationId xmlns:a16="http://schemas.microsoft.com/office/drawing/2014/main" id="{E99D018A-A179-0BE0-7AF7-237D86C9A247}"/>
              </a:ext>
            </a:extLst>
          </p:cNvPr>
          <p:cNvSpPr/>
          <p:nvPr/>
        </p:nvSpPr>
        <p:spPr>
          <a:xfrm>
            <a:off x="497150" y="4527612"/>
            <a:ext cx="5190813" cy="16131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Chapitre 2, p.13 </a:t>
            </a:r>
          </a:p>
          <a:p>
            <a:pPr algn="ctr"/>
            <a:r>
              <a:rPr lang="en-US" sz="800" dirty="0">
                <a:solidFill>
                  <a:schemeClr val="tx1"/>
                </a:solidFill>
                <a:latin typeface="Calibri" panose="020F0502020204030204" pitchFamily="34" charset="0"/>
                <a:cs typeface="Calibri" panose="020F0502020204030204" pitchFamily="34" charset="0"/>
              </a:rPr>
              <a:t>   </a:t>
            </a:r>
            <a:br>
              <a:rPr lang="en-US" sz="2000" dirty="0">
                <a:solidFill>
                  <a:schemeClr val="tx1"/>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Selon vous, comment un astronaute en apesanteur dans l'espace peut-il être également en mouvement ?</a:t>
            </a:r>
            <a:endParaRPr lang="fr-FR" b="1" dirty="0">
              <a:solidFill>
                <a:srgbClr val="FF0000"/>
              </a:solidFill>
            </a:endParaRPr>
          </a:p>
        </p:txBody>
      </p:sp>
    </p:spTree>
    <p:extLst>
      <p:ext uri="{BB962C8B-B14F-4D97-AF65-F5344CB8AC3E}">
        <p14:creationId xmlns:p14="http://schemas.microsoft.com/office/powerpoint/2010/main" val="55215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939E823-BC91-49AF-82AF-B77BF789DFDE}"/>
              </a:ext>
            </a:extLst>
          </p:cNvPr>
          <p:cNvPicPr>
            <a:picLocks noChangeAspect="1"/>
          </p:cNvPicPr>
          <p:nvPr/>
        </p:nvPicPr>
        <p:blipFill>
          <a:blip r:embed="rId3"/>
          <a:stretch>
            <a:fillRect/>
          </a:stretch>
        </p:blipFill>
        <p:spPr>
          <a:xfrm>
            <a:off x="0" y="0"/>
            <a:ext cx="9233024" cy="6858000"/>
          </a:xfrm>
          <a:prstGeom prst="rect">
            <a:avLst/>
          </a:prstGeom>
        </p:spPr>
      </p:pic>
      <p:sp>
        <p:nvSpPr>
          <p:cNvPr id="4" name="Rectangle 3">
            <a:extLst>
              <a:ext uri="{FF2B5EF4-FFF2-40B4-BE49-F238E27FC236}">
                <a16:creationId xmlns:a16="http://schemas.microsoft.com/office/drawing/2014/main" id="{90AD3903-CDD4-8474-D7C9-FCF778550045}"/>
              </a:ext>
            </a:extLst>
          </p:cNvPr>
          <p:cNvSpPr/>
          <p:nvPr/>
        </p:nvSpPr>
        <p:spPr>
          <a:xfrm>
            <a:off x="1148466" y="3625687"/>
            <a:ext cx="3834248" cy="16431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Chapitre 2, p.16 </a:t>
            </a:r>
          </a:p>
          <a:p>
            <a:pPr algn="ctr"/>
            <a:r>
              <a:rPr lang="en-US" sz="800" dirty="0">
                <a:solidFill>
                  <a:schemeClr val="tx1"/>
                </a:solidFill>
                <a:latin typeface="Calibri" panose="020F0502020204030204" pitchFamily="34" charset="0"/>
                <a:cs typeface="Calibri" panose="020F0502020204030204" pitchFamily="34" charset="0"/>
              </a:rPr>
              <a:t>   </a:t>
            </a:r>
            <a:br>
              <a:rPr lang="en-US" sz="2000" dirty="0">
                <a:solidFill>
                  <a:schemeClr val="tx1"/>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Selon vous, quelle pourrait être la masse d'une station spatiale ?</a:t>
            </a:r>
            <a:endParaRPr lang="fr-FR" b="1" dirty="0">
              <a:solidFill>
                <a:srgbClr val="FF0000"/>
              </a:solidFill>
            </a:endParaRPr>
          </a:p>
        </p:txBody>
      </p:sp>
    </p:spTree>
    <p:extLst>
      <p:ext uri="{BB962C8B-B14F-4D97-AF65-F5344CB8AC3E}">
        <p14:creationId xmlns:p14="http://schemas.microsoft.com/office/powerpoint/2010/main" val="664441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9694F52F-BB25-49B8-AD21-671CF46116A9}"/>
              </a:ext>
            </a:extLst>
          </p:cNvPr>
          <p:cNvGrpSpPr/>
          <p:nvPr/>
        </p:nvGrpSpPr>
        <p:grpSpPr>
          <a:xfrm>
            <a:off x="0" y="0"/>
            <a:ext cx="9256318" cy="6858000"/>
            <a:chOff x="0" y="0"/>
            <a:chExt cx="9256318" cy="6858000"/>
          </a:xfrm>
        </p:grpSpPr>
        <p:pic>
          <p:nvPicPr>
            <p:cNvPr id="2" name="Image 1">
              <a:extLst>
                <a:ext uri="{FF2B5EF4-FFF2-40B4-BE49-F238E27FC236}">
                  <a16:creationId xmlns:a16="http://schemas.microsoft.com/office/drawing/2014/main" id="{2C3C3E25-CE52-4418-ADCD-2BE397842A07}"/>
                </a:ext>
              </a:extLst>
            </p:cNvPr>
            <p:cNvPicPr>
              <a:picLocks noChangeAspect="1"/>
            </p:cNvPicPr>
            <p:nvPr/>
          </p:nvPicPr>
          <p:blipFill>
            <a:blip r:embed="rId2"/>
            <a:stretch>
              <a:fillRect/>
            </a:stretch>
          </p:blipFill>
          <p:spPr>
            <a:xfrm>
              <a:off x="0" y="0"/>
              <a:ext cx="9256318" cy="6858000"/>
            </a:xfrm>
            <a:prstGeom prst="rect">
              <a:avLst/>
            </a:prstGeom>
          </p:spPr>
        </p:pic>
        <p:sp>
          <p:nvSpPr>
            <p:cNvPr id="4" name="Rectangle 3">
              <a:extLst>
                <a:ext uri="{FF2B5EF4-FFF2-40B4-BE49-F238E27FC236}">
                  <a16:creationId xmlns:a16="http://schemas.microsoft.com/office/drawing/2014/main" id="{95029D35-8BB0-52BD-56E5-826F5B3B572A}"/>
                </a:ext>
              </a:extLst>
            </p:cNvPr>
            <p:cNvSpPr/>
            <p:nvPr/>
          </p:nvSpPr>
          <p:spPr>
            <a:xfrm>
              <a:off x="527029" y="3945283"/>
              <a:ext cx="3662586" cy="16431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Chapitre 2, p.20 </a:t>
              </a:r>
            </a:p>
            <a:p>
              <a:pPr algn="ctr"/>
              <a:r>
                <a:rPr lang="en-US" sz="800" dirty="0">
                  <a:solidFill>
                    <a:schemeClr val="tx1"/>
                  </a:solidFill>
                  <a:latin typeface="Calibri" panose="020F0502020204030204" pitchFamily="34" charset="0"/>
                  <a:cs typeface="Calibri" panose="020F0502020204030204" pitchFamily="34" charset="0"/>
                </a:rPr>
                <a:t>   </a:t>
              </a:r>
              <a:br>
                <a:rPr lang="en-US" sz="2000" dirty="0">
                  <a:solidFill>
                    <a:schemeClr val="tx1"/>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A quoi cette caractéristique </a:t>
              </a:r>
              <a:br>
                <a:rPr lang="en-US" sz="2000" b="1" dirty="0">
                  <a:solidFill>
                    <a:srgbClr val="FF0000"/>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vous fait-il penser ?</a:t>
              </a:r>
              <a:endParaRPr lang="fr-FR" b="1" dirty="0">
                <a:solidFill>
                  <a:srgbClr val="FF0000"/>
                </a:solidFill>
              </a:endParaRPr>
            </a:p>
          </p:txBody>
        </p:sp>
      </p:grpSp>
    </p:spTree>
    <p:extLst>
      <p:ext uri="{BB962C8B-B14F-4D97-AF65-F5344CB8AC3E}">
        <p14:creationId xmlns:p14="http://schemas.microsoft.com/office/powerpoint/2010/main" val="86897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0" y="1082040"/>
            <a:ext cx="8953500" cy="5120640"/>
            <a:chOff x="0" y="1082040"/>
            <a:chExt cx="8953500" cy="5120640"/>
          </a:xfrm>
        </p:grpSpPr>
        <p:sp>
          <p:nvSpPr>
            <p:cNvPr id="85" name="Google Shape;85;p1"/>
            <p:cNvSpPr/>
            <p:nvPr/>
          </p:nvSpPr>
          <p:spPr>
            <a:xfrm>
              <a:off x="0" y="1082040"/>
              <a:ext cx="8953500" cy="512064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1"/>
            <p:cNvSpPr/>
            <p:nvPr/>
          </p:nvSpPr>
          <p:spPr>
            <a:xfrm>
              <a:off x="304800" y="1377248"/>
              <a:ext cx="3714750" cy="542992"/>
            </a:xfrm>
            <a:prstGeom prst="roundRect">
              <a:avLst>
                <a:gd name="adj" fmla="val 16667"/>
              </a:avLst>
            </a:prstGeom>
            <a:solidFill>
              <a:srgbClr val="F9F9F9"/>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7" name="Google Shape;87;p1"/>
            <p:cNvSpPr/>
            <p:nvPr/>
          </p:nvSpPr>
          <p:spPr>
            <a:xfrm>
              <a:off x="304800" y="1407510"/>
              <a:ext cx="8534400" cy="463049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fr-FR" sz="1600" b="1" i="0" u="sng" strike="noStrike" cap="none" dirty="0">
                  <a:solidFill>
                    <a:schemeClr val="dk1"/>
                  </a:solidFill>
                  <a:latin typeface="Calibri"/>
                  <a:ea typeface="Calibri"/>
                  <a:cs typeface="Calibri"/>
                  <a:sym typeface="Calibri"/>
                </a:rPr>
                <a:t>Questions sur les scènes du chapitre 2</a:t>
              </a:r>
              <a:br>
                <a:rPr lang="fr-FR" sz="1600" b="1" i="0" u="sng" strike="noStrike" cap="none" dirty="0">
                  <a:solidFill>
                    <a:schemeClr val="dk1"/>
                  </a:solidFill>
                  <a:latin typeface="Calibri"/>
                  <a:ea typeface="Calibri"/>
                  <a:cs typeface="Calibri"/>
                  <a:sym typeface="Calibri"/>
                </a:rPr>
              </a:br>
              <a:br>
                <a:rPr lang="fr-FR" sz="1400" b="1" i="0" u="sng" strike="noStrike" cap="none" dirty="0">
                  <a:solidFill>
                    <a:schemeClr val="dk1"/>
                  </a:solidFill>
                  <a:latin typeface="Calibri"/>
                  <a:ea typeface="Calibri"/>
                  <a:cs typeface="Calibri"/>
                  <a:sym typeface="Calibri"/>
                </a:rPr>
              </a:br>
              <a:br>
                <a:rPr lang="fr-FR" sz="1100" b="0" i="0" u="none" strike="noStrike" cap="none" dirty="0">
                  <a:solidFill>
                    <a:schemeClr val="dk1"/>
                  </a:solidFill>
                  <a:latin typeface="Calibri"/>
                  <a:ea typeface="Calibri"/>
                  <a:cs typeface="Calibri"/>
                  <a:sym typeface="Calibri"/>
                </a:rPr>
              </a:br>
              <a:r>
                <a:rPr lang="fr-FR" sz="1100" b="1" i="0" u="none" strike="noStrike" cap="none" dirty="0">
                  <a:solidFill>
                    <a:schemeClr val="dk1"/>
                  </a:solidFill>
                  <a:latin typeface="Calibri"/>
                  <a:ea typeface="Calibri"/>
                  <a:cs typeface="Calibri"/>
                  <a:sym typeface="Calibri"/>
                </a:rPr>
                <a:t>p.37 </a:t>
              </a:r>
              <a:r>
                <a:rPr lang="fr-FR" sz="1100" b="0" i="0" u="none" strike="noStrike" cap="none" dirty="0">
                  <a:solidFill>
                    <a:schemeClr val="dk1"/>
                  </a:solidFill>
                  <a:latin typeface="Calibri"/>
                  <a:ea typeface="Calibri"/>
                  <a:cs typeface="Calibri"/>
                  <a:sym typeface="Calibri"/>
                </a:rPr>
                <a:t>: Au moment où Tom desserre les doigts, la pomme tombe-t-elle plus vite, moins vite ou de la même façon que les personnages ? Pourquoi ?</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rgbClr val="000000"/>
                </a:buClr>
                <a:buSzPts val="1100"/>
                <a:buFont typeface="Arial"/>
                <a:buNone/>
              </a:pPr>
              <a:r>
                <a:rPr lang="fr-FR" sz="1100" b="1" i="0" u="none" strike="noStrike" cap="none" dirty="0">
                  <a:solidFill>
                    <a:schemeClr val="dk1"/>
                  </a:solidFill>
                  <a:latin typeface="Calibri"/>
                  <a:ea typeface="Calibri"/>
                  <a:cs typeface="Calibri"/>
                  <a:sym typeface="Calibri"/>
                </a:rPr>
                <a:t>p.38 </a:t>
              </a:r>
              <a:r>
                <a:rPr lang="fr-FR" sz="1100" b="0" i="0" u="none" strike="noStrike" cap="none" dirty="0">
                  <a:solidFill>
                    <a:schemeClr val="dk1"/>
                  </a:solidFill>
                  <a:latin typeface="Calibri"/>
                  <a:ea typeface="Calibri"/>
                  <a:cs typeface="Calibri"/>
                  <a:sym typeface="Calibri"/>
                </a:rPr>
                <a:t>: D'après l'image p.38, pourquoi peut-on dire que les personnages et la pomme sont en impesanteur, comme des astronautes ?</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a:t>
              </a:r>
              <a:br>
                <a:rPr lang="fr-FR" sz="1100" b="0" i="0" u="none" strike="noStrike" cap="none" dirty="0">
                  <a:solidFill>
                    <a:schemeClr val="dk1"/>
                  </a:solidFill>
                  <a:latin typeface="Calibri"/>
                  <a:ea typeface="Calibri"/>
                  <a:cs typeface="Calibri"/>
                  <a:sym typeface="Calibri"/>
                </a:rPr>
              </a:br>
              <a:br>
                <a:rPr lang="fr-FR" sz="1100" b="1" i="0" u="none" strike="noStrike" cap="none" dirty="0">
                  <a:solidFill>
                    <a:schemeClr val="dk1"/>
                  </a:solidFill>
                  <a:latin typeface="Calibri"/>
                  <a:ea typeface="Calibri"/>
                  <a:cs typeface="Calibri"/>
                  <a:sym typeface="Calibri"/>
                </a:rPr>
              </a:br>
              <a:r>
                <a:rPr lang="fr-FR" sz="1100" b="1" i="0" u="none" strike="noStrike" cap="none" dirty="0">
                  <a:solidFill>
                    <a:schemeClr val="dk1"/>
                  </a:solidFill>
                  <a:latin typeface="Calibri"/>
                  <a:ea typeface="Calibri"/>
                  <a:cs typeface="Calibri"/>
                  <a:sym typeface="Calibri"/>
                </a:rPr>
                <a:t>p.40 </a:t>
              </a:r>
              <a:r>
                <a:rPr lang="fr-FR" sz="1100" b="0" i="0" u="none" strike="noStrike" cap="none" dirty="0">
                  <a:solidFill>
                    <a:schemeClr val="dk1"/>
                  </a:solidFill>
                  <a:latin typeface="Calibri"/>
                  <a:ea typeface="Calibri"/>
                  <a:cs typeface="Calibri"/>
                  <a:sym typeface="Calibri"/>
                </a:rPr>
                <a:t>:  </a:t>
              </a:r>
              <a:r>
                <a:rPr lang="fr-FR" sz="1100" b="1" i="0" u="none" strike="noStrike" cap="none" dirty="0">
                  <a:solidFill>
                    <a:schemeClr val="dk1"/>
                  </a:solidFill>
                  <a:latin typeface="Calibri"/>
                  <a:ea typeface="Calibri"/>
                  <a:cs typeface="Calibri"/>
                  <a:sym typeface="Calibri"/>
                </a:rPr>
                <a:t>En résumé : On peut être en impesanteur d'un certain point de vue (celui de Titouan et Tom, qui tombent), </a:t>
              </a:r>
              <a:br>
                <a:rPr lang="fr-FR" sz="1100" b="1" i="0" u="none" strike="noStrike" cap="none" dirty="0">
                  <a:solidFill>
                    <a:schemeClr val="dk1"/>
                  </a:solidFill>
                  <a:latin typeface="Calibri"/>
                  <a:ea typeface="Calibri"/>
                  <a:cs typeface="Calibri"/>
                  <a:sym typeface="Calibri"/>
                </a:rPr>
              </a:br>
              <a:r>
                <a:rPr lang="fr-FR" sz="1100" b="1" i="0" u="none" strike="noStrike" cap="none" dirty="0">
                  <a:solidFill>
                    <a:schemeClr val="dk1"/>
                  </a:solidFill>
                  <a:latin typeface="Calibri"/>
                  <a:ea typeface="Calibri"/>
                  <a:cs typeface="Calibri"/>
                  <a:sym typeface="Calibri"/>
                </a:rPr>
                <a:t>et en mouvement d'un autre point de vue (celui de Diane et Iris, au sol).</a:t>
              </a:r>
              <a:endParaRPr sz="1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rgbClr val="000000"/>
                </a:buClr>
                <a:buSzPts val="1100"/>
                <a:buFont typeface="Arial"/>
                <a:buNone/>
              </a:pPr>
              <a:r>
                <a:rPr lang="fr-FR" sz="1100" b="1" i="0" u="none" strike="noStrike" cap="none" dirty="0">
                  <a:solidFill>
                    <a:schemeClr val="dk1"/>
                  </a:solidFill>
                  <a:latin typeface="Calibri"/>
                  <a:ea typeface="Calibri"/>
                  <a:cs typeface="Calibri"/>
                  <a:sym typeface="Calibri"/>
                </a:rPr>
                <a:t> p.41 </a:t>
              </a:r>
              <a:r>
                <a:rPr lang="fr-FR" sz="1100" b="0" i="0" u="none" strike="noStrike" cap="none" dirty="0">
                  <a:solidFill>
                    <a:schemeClr val="dk1"/>
                  </a:solidFill>
                  <a:latin typeface="Calibri"/>
                  <a:ea typeface="Calibri"/>
                  <a:cs typeface="Calibri"/>
                  <a:sym typeface="Calibri"/>
                </a:rPr>
                <a:t>: D'après la conclusion précédente, comment un astronaute en impesanteur dans l'espace peut-il être aussi en mouvement ? </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a:t>
              </a:r>
              <a:br>
                <a:rPr lang="fr-FR" sz="1100" b="0" i="0" u="none" strike="noStrike" cap="none" dirty="0">
                  <a:solidFill>
                    <a:schemeClr val="dk1"/>
                  </a:solidFill>
                  <a:latin typeface="Calibri"/>
                  <a:ea typeface="Calibri"/>
                  <a:cs typeface="Calibri"/>
                  <a:sym typeface="Calibri"/>
                </a:rPr>
              </a:br>
              <a:br>
                <a:rPr lang="fr-FR" sz="1100" b="0" i="0" u="none" strike="noStrike" cap="none" dirty="0">
                  <a:solidFill>
                    <a:schemeClr val="dk1"/>
                  </a:solidFill>
                  <a:latin typeface="Calibri"/>
                  <a:ea typeface="Calibri"/>
                  <a:cs typeface="Calibri"/>
                  <a:sym typeface="Calibri"/>
                </a:rPr>
              </a:br>
              <a:r>
                <a:rPr lang="fr-FR" sz="1100" b="1" i="0" u="none" strike="noStrike" cap="none" dirty="0">
                  <a:solidFill>
                    <a:schemeClr val="dk1"/>
                  </a:solidFill>
                  <a:latin typeface="Calibri"/>
                  <a:ea typeface="Calibri"/>
                  <a:cs typeface="Calibri"/>
                  <a:sym typeface="Calibri"/>
                </a:rPr>
                <a:t>p.43 </a:t>
              </a:r>
              <a:r>
                <a:rPr lang="fr-FR" sz="1100" b="0" i="0" u="none" strike="noStrike" cap="none" dirty="0">
                  <a:solidFill>
                    <a:schemeClr val="dk1"/>
                  </a:solidFill>
                  <a:latin typeface="Calibri"/>
                  <a:ea typeface="Calibri"/>
                  <a:cs typeface="Calibri"/>
                  <a:sym typeface="Calibri"/>
                </a:rPr>
                <a:t>: Par rapport à quoi l'astronaute pourrait-il être en mouvement ?</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a:t>
              </a:r>
              <a:br>
                <a:rPr lang="fr-FR" sz="1100" b="0" i="0" u="none" strike="noStrike" cap="none" dirty="0">
                  <a:solidFill>
                    <a:schemeClr val="dk1"/>
                  </a:solidFill>
                  <a:latin typeface="Calibri"/>
                  <a:ea typeface="Calibri"/>
                  <a:cs typeface="Calibri"/>
                  <a:sym typeface="Calibri"/>
                </a:rPr>
              </a:br>
              <a:br>
                <a:rPr lang="fr-FR" sz="1100" b="0" i="0" u="none" strike="noStrike" cap="none" dirty="0">
                  <a:solidFill>
                    <a:schemeClr val="dk1"/>
                  </a:solidFill>
                  <a:latin typeface="Calibri"/>
                  <a:ea typeface="Calibri"/>
                  <a:cs typeface="Calibri"/>
                  <a:sym typeface="Calibri"/>
                </a:rPr>
              </a:br>
              <a:r>
                <a:rPr lang="fr-FR" sz="1100" b="1" i="0" u="none" strike="noStrike" cap="none" dirty="0">
                  <a:solidFill>
                    <a:schemeClr val="dk1"/>
                  </a:solidFill>
                  <a:latin typeface="Calibri"/>
                  <a:ea typeface="Calibri"/>
                  <a:cs typeface="Calibri"/>
                  <a:sym typeface="Calibri"/>
                </a:rPr>
                <a:t>p.44 </a:t>
              </a:r>
              <a:r>
                <a:rPr lang="fr-FR" sz="1100" b="0" i="0" u="none" strike="noStrike" cap="none" dirty="0">
                  <a:solidFill>
                    <a:schemeClr val="dk1"/>
                  </a:solidFill>
                  <a:latin typeface="Calibri"/>
                  <a:ea typeface="Calibri"/>
                  <a:cs typeface="Calibri"/>
                  <a:sym typeface="Calibri"/>
                </a:rPr>
                <a:t>: A votre avis, quelle pourrait être la masse d'une station spatiale ?   ...............................................................................................</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          (par exemple la station ISS dans laquelle était Thomas Pesquet) </a:t>
              </a: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100"/>
                <a:buFont typeface="Arial"/>
                <a:buNone/>
              </a:pPr>
              <a:r>
                <a:rPr lang="fr-FR" sz="1100" b="1" i="0" u="none" strike="noStrike" cap="none" dirty="0">
                  <a:solidFill>
                    <a:schemeClr val="dk1"/>
                  </a:solidFill>
                  <a:latin typeface="Calibri"/>
                  <a:ea typeface="Calibri"/>
                  <a:cs typeface="Calibri"/>
                  <a:sym typeface="Calibri"/>
                </a:rPr>
                <a:t>p.46 </a:t>
              </a:r>
              <a:r>
                <a:rPr lang="fr-FR" sz="1100" b="0" i="0" u="none" strike="noStrike" cap="none" dirty="0">
                  <a:solidFill>
                    <a:schemeClr val="dk1"/>
                  </a:solidFill>
                  <a:latin typeface="Calibri"/>
                  <a:ea typeface="Calibri"/>
                  <a:cs typeface="Calibri"/>
                  <a:sym typeface="Calibri"/>
                </a:rPr>
                <a:t>: L'astronaute et la station spatiale se déplacent à la même vitesse bien qu'ils n'aient pas du tout la même masse. </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A quoi cela vous fait-il penser ?</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a:t>
              </a:r>
              <a:endParaRPr sz="1100" b="0" i="0" u="none" strike="noStrike" cap="none" dirty="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grpSp>
        <p:nvGrpSpPr>
          <p:cNvPr id="93" name="Google Shape;93;p2"/>
          <p:cNvGrpSpPr/>
          <p:nvPr/>
        </p:nvGrpSpPr>
        <p:grpSpPr>
          <a:xfrm>
            <a:off x="146989" y="523875"/>
            <a:ext cx="8716672" cy="6334125"/>
            <a:chOff x="213664" y="237368"/>
            <a:chExt cx="8716672" cy="6334125"/>
          </a:xfrm>
        </p:grpSpPr>
        <p:sp>
          <p:nvSpPr>
            <p:cNvPr id="94" name="Google Shape;94;p2"/>
            <p:cNvSpPr/>
            <p:nvPr/>
          </p:nvSpPr>
          <p:spPr>
            <a:xfrm>
              <a:off x="213664" y="237368"/>
              <a:ext cx="8716672" cy="633412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2"/>
            <p:cNvSpPr txBox="1"/>
            <p:nvPr/>
          </p:nvSpPr>
          <p:spPr>
            <a:xfrm>
              <a:off x="4506665" y="4972610"/>
              <a:ext cx="4240213" cy="7239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1" u="none" strike="noStrike" cap="none">
                  <a:solidFill>
                    <a:schemeClr val="dk1"/>
                  </a:solidFill>
                  <a:latin typeface="Calibri"/>
                  <a:ea typeface="Calibri"/>
                  <a:cs typeface="Calibri"/>
                  <a:sym typeface="Calibri"/>
                </a:rPr>
                <a:t>=&gt; Comment expliquer ces points communs </a:t>
              </a:r>
              <a:br>
                <a:rPr lang="fr-FR" sz="1400" b="1" i="1" u="none" strike="noStrike" cap="none">
                  <a:solidFill>
                    <a:schemeClr val="dk1"/>
                  </a:solidFill>
                  <a:latin typeface="Calibri"/>
                  <a:ea typeface="Calibri"/>
                  <a:cs typeface="Calibri"/>
                  <a:sym typeface="Calibri"/>
                </a:rPr>
              </a:br>
              <a:r>
                <a:rPr lang="fr-FR" sz="1400" b="1" i="1" u="none" strike="noStrike" cap="none">
                  <a:solidFill>
                    <a:schemeClr val="dk1"/>
                  </a:solidFill>
                  <a:latin typeface="Calibri"/>
                  <a:ea typeface="Calibri"/>
                  <a:cs typeface="Calibri"/>
                  <a:sym typeface="Calibri"/>
                </a:rPr>
                <a:t>entre chute et mouvement orbital ? </a:t>
              </a:r>
              <a:endParaRPr sz="1800" b="0" i="0" u="none" strike="noStrike" cap="none">
                <a:solidFill>
                  <a:schemeClr val="dk1"/>
                </a:solidFill>
                <a:latin typeface="Arial"/>
                <a:ea typeface="Arial"/>
                <a:cs typeface="Arial"/>
                <a:sym typeface="Arial"/>
              </a:endParaRPr>
            </a:p>
          </p:txBody>
        </p:sp>
        <p:grpSp>
          <p:nvGrpSpPr>
            <p:cNvPr id="96" name="Google Shape;96;p2"/>
            <p:cNvGrpSpPr/>
            <p:nvPr/>
          </p:nvGrpSpPr>
          <p:grpSpPr>
            <a:xfrm>
              <a:off x="526032" y="391694"/>
              <a:ext cx="8404304" cy="6060859"/>
              <a:chOff x="526032" y="391694"/>
              <a:chExt cx="8404304" cy="6060859"/>
            </a:xfrm>
          </p:grpSpPr>
          <p:grpSp>
            <p:nvGrpSpPr>
              <p:cNvPr id="97" name="Google Shape;97;p2"/>
              <p:cNvGrpSpPr/>
              <p:nvPr/>
            </p:nvGrpSpPr>
            <p:grpSpPr>
              <a:xfrm>
                <a:off x="4282136" y="2296161"/>
                <a:ext cx="4648200" cy="2188845"/>
                <a:chOff x="-585470" y="-121920"/>
                <a:chExt cx="4648200" cy="2188845"/>
              </a:xfrm>
            </p:grpSpPr>
            <p:grpSp>
              <p:nvGrpSpPr>
                <p:cNvPr id="98" name="Google Shape;98;p2"/>
                <p:cNvGrpSpPr/>
                <p:nvPr/>
              </p:nvGrpSpPr>
              <p:grpSpPr>
                <a:xfrm>
                  <a:off x="-76200" y="1457325"/>
                  <a:ext cx="3543300" cy="609600"/>
                  <a:chOff x="-342107" y="95340"/>
                  <a:chExt cx="3544424" cy="610166"/>
                </a:xfrm>
              </p:grpSpPr>
              <p:sp>
                <p:nvSpPr>
                  <p:cNvPr id="99" name="Google Shape;99;p2"/>
                  <p:cNvSpPr txBox="1"/>
                  <p:nvPr/>
                </p:nvSpPr>
                <p:spPr>
                  <a:xfrm>
                    <a:off x="-254458" y="95340"/>
                    <a:ext cx="3456775" cy="610166"/>
                  </a:xfrm>
                  <a:prstGeom prst="rect">
                    <a:avLst/>
                  </a:prstGeom>
                  <a:solidFill>
                    <a:srgbClr val="FFFFFF"/>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Dans les deux cas, des corps ayant des masses </a:t>
                    </a:r>
                    <a:br>
                      <a:rPr lang="fr-FR" sz="1200" b="0" i="0" u="none" strike="noStrike" cap="none">
                        <a:solidFill>
                          <a:schemeClr val="dk1"/>
                        </a:solidFill>
                        <a:latin typeface="Calibri"/>
                        <a:ea typeface="Calibri"/>
                        <a:cs typeface="Calibri"/>
                        <a:sym typeface="Calibri"/>
                      </a:rPr>
                    </a:br>
                    <a:r>
                      <a:rPr lang="fr-FR" sz="1200" b="0" i="0" u="none" strike="noStrike" cap="none">
                        <a:solidFill>
                          <a:schemeClr val="dk1"/>
                        </a:solidFill>
                        <a:latin typeface="Calibri"/>
                        <a:ea typeface="Calibri"/>
                        <a:cs typeface="Calibri"/>
                        <a:sym typeface="Calibri"/>
                      </a:rPr>
                      <a:t>différentes se déplacent à la même vitesse.</a:t>
                    </a:r>
                    <a:endParaRPr sz="1100" b="0" i="0" u="none" strike="noStrike" cap="none">
                      <a:solidFill>
                        <a:schemeClr val="dk1"/>
                      </a:solidFill>
                      <a:latin typeface="Calibri"/>
                      <a:ea typeface="Calibri"/>
                      <a:cs typeface="Calibri"/>
                      <a:sym typeface="Calibri"/>
                    </a:endParaRPr>
                  </a:p>
                </p:txBody>
              </p:sp>
              <p:sp>
                <p:nvSpPr>
                  <p:cNvPr id="100" name="Google Shape;100;p2"/>
                  <p:cNvSpPr/>
                  <p:nvPr/>
                </p:nvSpPr>
                <p:spPr>
                  <a:xfrm>
                    <a:off x="-342107" y="336431"/>
                    <a:ext cx="120650" cy="103505"/>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1" name="Google Shape;101;p2"/>
                <p:cNvSpPr txBox="1"/>
                <p:nvPr/>
              </p:nvSpPr>
              <p:spPr>
                <a:xfrm>
                  <a:off x="-585470" y="-121920"/>
                  <a:ext cx="4648200" cy="3619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fr-FR" sz="1400" b="1" i="0" u="sng" strike="noStrike" cap="none">
                      <a:solidFill>
                        <a:schemeClr val="dk1"/>
                      </a:solidFill>
                      <a:latin typeface="Calibri"/>
                      <a:ea typeface="Calibri"/>
                      <a:cs typeface="Calibri"/>
                      <a:sym typeface="Calibri"/>
                    </a:rPr>
                    <a:t>Points communs entre la chute et le mouvement orbital </a:t>
                  </a:r>
                  <a:r>
                    <a:rPr lang="fr-FR" sz="1400" b="1"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p:txBody>
            </p:sp>
            <p:grpSp>
              <p:nvGrpSpPr>
                <p:cNvPr id="102" name="Google Shape;102;p2"/>
                <p:cNvGrpSpPr/>
                <p:nvPr/>
              </p:nvGrpSpPr>
              <p:grpSpPr>
                <a:xfrm>
                  <a:off x="-76200" y="533400"/>
                  <a:ext cx="3543300" cy="609600"/>
                  <a:chOff x="-352458" y="0"/>
                  <a:chExt cx="3543632" cy="609600"/>
                </a:xfrm>
              </p:grpSpPr>
              <p:sp>
                <p:nvSpPr>
                  <p:cNvPr id="103" name="Google Shape;103;p2"/>
                  <p:cNvSpPr txBox="1"/>
                  <p:nvPr/>
                </p:nvSpPr>
                <p:spPr>
                  <a:xfrm>
                    <a:off x="-257205" y="0"/>
                    <a:ext cx="3448379" cy="609600"/>
                  </a:xfrm>
                  <a:prstGeom prst="rect">
                    <a:avLst/>
                  </a:prstGeom>
                  <a:solidFill>
                    <a:srgbClr val="FFFFF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Dans les deux cas, du point de vue des corps en </a:t>
                    </a:r>
                    <a:br>
                      <a:rPr lang="fr-FR" sz="1200" b="0" i="0" u="none" strike="noStrike" cap="none">
                        <a:solidFill>
                          <a:schemeClr val="dk1"/>
                        </a:solidFill>
                        <a:latin typeface="Calibri"/>
                        <a:ea typeface="Calibri"/>
                        <a:cs typeface="Calibri"/>
                        <a:sym typeface="Calibri"/>
                      </a:rPr>
                    </a:br>
                    <a:r>
                      <a:rPr lang="fr-FR" sz="1200" b="0" i="0" u="none" strike="noStrike" cap="none">
                        <a:solidFill>
                          <a:schemeClr val="dk1"/>
                        </a:solidFill>
                        <a:latin typeface="Calibri"/>
                        <a:ea typeface="Calibri"/>
                        <a:cs typeface="Calibri"/>
                        <a:sym typeface="Calibri"/>
                      </a:rPr>
                      <a:t>mouvement, les objets sont en état d'impesanteur.</a:t>
                    </a:r>
                    <a:endParaRPr sz="1100" b="0" i="0" u="none" strike="noStrike" cap="none">
                      <a:solidFill>
                        <a:schemeClr val="dk1"/>
                      </a:solidFill>
                      <a:latin typeface="Calibri"/>
                      <a:ea typeface="Calibri"/>
                      <a:cs typeface="Calibri"/>
                      <a:sym typeface="Calibri"/>
                    </a:endParaRPr>
                  </a:p>
                </p:txBody>
              </p:sp>
              <p:sp>
                <p:nvSpPr>
                  <p:cNvPr id="104" name="Google Shape;104;p2"/>
                  <p:cNvSpPr/>
                  <p:nvPr/>
                </p:nvSpPr>
                <p:spPr>
                  <a:xfrm>
                    <a:off x="-352458" y="247650"/>
                    <a:ext cx="120612" cy="103409"/>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05" name="Google Shape;105;p2"/>
              <p:cNvGrpSpPr/>
              <p:nvPr/>
            </p:nvGrpSpPr>
            <p:grpSpPr>
              <a:xfrm>
                <a:off x="528173" y="1608989"/>
                <a:ext cx="3753963" cy="4843564"/>
                <a:chOff x="317356" y="684377"/>
                <a:chExt cx="3753963" cy="4843564"/>
              </a:xfrm>
            </p:grpSpPr>
            <p:grpSp>
              <p:nvGrpSpPr>
                <p:cNvPr id="106" name="Google Shape;106;p2"/>
                <p:cNvGrpSpPr/>
                <p:nvPr/>
              </p:nvGrpSpPr>
              <p:grpSpPr>
                <a:xfrm>
                  <a:off x="462726" y="684377"/>
                  <a:ext cx="3608593" cy="1273810"/>
                  <a:chOff x="93752" y="0"/>
                  <a:chExt cx="3609156" cy="1274026"/>
                </a:xfrm>
              </p:grpSpPr>
              <p:grpSp>
                <p:nvGrpSpPr>
                  <p:cNvPr id="107" name="Google Shape;107;p2"/>
                  <p:cNvGrpSpPr/>
                  <p:nvPr/>
                </p:nvGrpSpPr>
                <p:grpSpPr>
                  <a:xfrm>
                    <a:off x="93752" y="0"/>
                    <a:ext cx="3609156" cy="1274026"/>
                    <a:chOff x="386715" y="0"/>
                    <a:chExt cx="3609156" cy="1275474"/>
                  </a:xfrm>
                </p:grpSpPr>
                <p:sp>
                  <p:nvSpPr>
                    <p:cNvPr id="108" name="Google Shape;108;p2"/>
                    <p:cNvSpPr txBox="1"/>
                    <p:nvPr/>
                  </p:nvSpPr>
                  <p:spPr>
                    <a:xfrm>
                      <a:off x="452761" y="0"/>
                      <a:ext cx="2494626" cy="475341"/>
                    </a:xfrm>
                    <a:prstGeom prst="rect">
                      <a:avLst/>
                    </a:prstGeom>
                    <a:solidFill>
                      <a:srgbClr val="FFFFF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Les objets tombent à la même vitesse qu'elle que soit leur masse.</a:t>
                      </a:r>
                      <a:endParaRPr sz="1400" b="0" i="0" u="none" strike="noStrike" cap="none">
                        <a:solidFill>
                          <a:srgbClr val="000000"/>
                        </a:solidFill>
                        <a:latin typeface="Arial"/>
                        <a:ea typeface="Arial"/>
                        <a:cs typeface="Arial"/>
                        <a:sym typeface="Arial"/>
                      </a:endParaRPr>
                    </a:p>
                  </p:txBody>
                </p:sp>
                <p:sp>
                  <p:nvSpPr>
                    <p:cNvPr id="109" name="Google Shape;109;p2"/>
                    <p:cNvSpPr txBox="1"/>
                    <p:nvPr/>
                  </p:nvSpPr>
                  <p:spPr>
                    <a:xfrm>
                      <a:off x="386715" y="525539"/>
                      <a:ext cx="3609156" cy="74993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fr-FR" sz="1200" b="0" i="1" u="sng" strike="noStrike" cap="none">
                          <a:solidFill>
                            <a:schemeClr val="dk1"/>
                          </a:solidFill>
                          <a:latin typeface="Calibri"/>
                          <a:ea typeface="Calibri"/>
                          <a:cs typeface="Calibri"/>
                          <a:sym typeface="Calibri"/>
                        </a:rPr>
                        <a:t>Page(s) de la BD illustrant cette phrase </a:t>
                      </a:r>
                      <a:r>
                        <a:rPr lang="fr-FR" sz="1200" b="0" i="0" u="none" strike="noStrike" cap="none">
                          <a:solidFill>
                            <a:schemeClr val="dk1"/>
                          </a:solidFill>
                          <a:latin typeface="Calibri"/>
                          <a:ea typeface="Calibri"/>
                          <a:cs typeface="Calibri"/>
                          <a:sym typeface="Calibri"/>
                        </a:rPr>
                        <a:t>: .....................</a:t>
                      </a:r>
                      <a:br>
                        <a:rPr lang="fr-FR" sz="1200" b="0" i="0" u="none" strike="noStrike" cap="none">
                          <a:solidFill>
                            <a:schemeClr val="dk1"/>
                          </a:solidFill>
                          <a:latin typeface="Calibri"/>
                          <a:ea typeface="Calibri"/>
                          <a:cs typeface="Calibri"/>
                          <a:sym typeface="Calibri"/>
                        </a:rPr>
                      </a:br>
                      <a:r>
                        <a:rPr lang="fr-FR" sz="6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grpSp>
              <p:sp>
                <p:nvSpPr>
                  <p:cNvPr id="110" name="Google Shape;110;p2"/>
                  <p:cNvSpPr/>
                  <p:nvPr/>
                </p:nvSpPr>
                <p:spPr>
                  <a:xfrm>
                    <a:off x="2596550" y="189781"/>
                    <a:ext cx="120770" cy="103517"/>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1" name="Google Shape;111;p2"/>
                <p:cNvGrpSpPr/>
                <p:nvPr/>
              </p:nvGrpSpPr>
              <p:grpSpPr>
                <a:xfrm>
                  <a:off x="467144" y="1835002"/>
                  <a:ext cx="2618740" cy="499110"/>
                  <a:chOff x="124287" y="0"/>
                  <a:chExt cx="2618914" cy="499341"/>
                </a:xfrm>
              </p:grpSpPr>
              <p:sp>
                <p:nvSpPr>
                  <p:cNvPr id="112" name="Google Shape;112;p2"/>
                  <p:cNvSpPr txBox="1"/>
                  <p:nvPr/>
                </p:nvSpPr>
                <p:spPr>
                  <a:xfrm>
                    <a:off x="124287" y="0"/>
                    <a:ext cx="2555118" cy="499341"/>
                  </a:xfrm>
                  <a:prstGeom prst="rect">
                    <a:avLst/>
                  </a:prstGeom>
                  <a:solidFill>
                    <a:srgbClr val="FFFFF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Une personne qui tombe, de son propre point de vue, est en impesanteur.</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100"/>
                      <a:buFont typeface="Arial"/>
                      <a:buNone/>
                    </a:pPr>
                    <a:r>
                      <a:rPr lang="fr-FR" sz="1100" b="1"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p:txBody>
              </p:sp>
              <p:sp>
                <p:nvSpPr>
                  <p:cNvPr id="113" name="Google Shape;113;p2"/>
                  <p:cNvSpPr/>
                  <p:nvPr/>
                </p:nvSpPr>
                <p:spPr>
                  <a:xfrm>
                    <a:off x="2622431" y="189781"/>
                    <a:ext cx="120770" cy="103517"/>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4" name="Google Shape;114;p2"/>
                <p:cNvSpPr txBox="1"/>
                <p:nvPr/>
              </p:nvSpPr>
              <p:spPr>
                <a:xfrm>
                  <a:off x="354140" y="2429583"/>
                  <a:ext cx="3609260" cy="74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1" u="sng" strike="noStrike" cap="none">
                      <a:solidFill>
                        <a:schemeClr val="dk1"/>
                      </a:solidFill>
                      <a:latin typeface="Calibri"/>
                      <a:ea typeface="Calibri"/>
                      <a:cs typeface="Calibri"/>
                      <a:sym typeface="Calibri"/>
                    </a:rPr>
                    <a:t>Page(s) de la BD illustrant cette phrase </a:t>
                  </a:r>
                  <a:r>
                    <a:rPr lang="fr-FR" sz="1200" b="0" i="0" u="none" strike="noStrike" cap="none">
                      <a:solidFill>
                        <a:schemeClr val="dk1"/>
                      </a:solidFill>
                      <a:latin typeface="Calibri"/>
                      <a:ea typeface="Calibri"/>
                      <a:cs typeface="Calibri"/>
                      <a:sym typeface="Calibri"/>
                    </a:rPr>
                    <a:t>: .........................</a:t>
                  </a:r>
                  <a:br>
                    <a:rPr lang="fr-FR" sz="1200" b="0" i="0" u="none" strike="noStrike" cap="none">
                      <a:solidFill>
                        <a:schemeClr val="dk1"/>
                      </a:solidFill>
                      <a:latin typeface="Calibri"/>
                      <a:ea typeface="Calibri"/>
                      <a:cs typeface="Calibri"/>
                      <a:sym typeface="Calibri"/>
                    </a:rPr>
                  </a:br>
                  <a:r>
                    <a:rPr lang="fr-FR" sz="6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Arial"/>
                    <a:ea typeface="Arial"/>
                    <a:cs typeface="Arial"/>
                    <a:sym typeface="Arial"/>
                  </a:endParaRPr>
                </a:p>
              </p:txBody>
            </p:sp>
            <p:sp>
              <p:nvSpPr>
                <p:cNvPr id="115" name="Google Shape;115;p2"/>
                <p:cNvSpPr txBox="1"/>
                <p:nvPr/>
              </p:nvSpPr>
              <p:spPr>
                <a:xfrm>
                  <a:off x="354140" y="3978762"/>
                  <a:ext cx="3609260" cy="74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1" u="sng" strike="noStrike" cap="none">
                      <a:solidFill>
                        <a:schemeClr val="dk1"/>
                      </a:solidFill>
                      <a:latin typeface="Calibri"/>
                      <a:ea typeface="Calibri"/>
                      <a:cs typeface="Calibri"/>
                      <a:sym typeface="Calibri"/>
                    </a:rPr>
                    <a:t>Page(s) de la BD illustrant cette phrase </a:t>
                  </a:r>
                  <a:r>
                    <a:rPr lang="fr-FR" sz="1200" b="0" i="0" u="none" strike="noStrike" cap="none">
                      <a:solidFill>
                        <a:schemeClr val="dk1"/>
                      </a:solidFill>
                      <a:latin typeface="Calibri"/>
                      <a:ea typeface="Calibri"/>
                      <a:cs typeface="Calibri"/>
                      <a:sym typeface="Calibri"/>
                    </a:rPr>
                    <a:t>: .........................</a:t>
                  </a:r>
                  <a:br>
                    <a:rPr lang="fr-FR" sz="1200" b="0" i="0" u="none" strike="noStrike" cap="none">
                      <a:solidFill>
                        <a:schemeClr val="dk1"/>
                      </a:solidFill>
                      <a:latin typeface="Calibri"/>
                      <a:ea typeface="Calibri"/>
                      <a:cs typeface="Calibri"/>
                      <a:sym typeface="Calibri"/>
                    </a:rPr>
                  </a:br>
                  <a:r>
                    <a:rPr lang="fr-FR" sz="6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Arial"/>
                    <a:ea typeface="Arial"/>
                    <a:cs typeface="Arial"/>
                    <a:sym typeface="Arial"/>
                  </a:endParaRPr>
                </a:p>
              </p:txBody>
            </p:sp>
            <p:sp>
              <p:nvSpPr>
                <p:cNvPr id="116" name="Google Shape;116;p2"/>
                <p:cNvSpPr txBox="1"/>
                <p:nvPr/>
              </p:nvSpPr>
              <p:spPr>
                <a:xfrm>
                  <a:off x="317356" y="5184088"/>
                  <a:ext cx="3609260" cy="34385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1" u="sng" strike="noStrike" cap="none">
                      <a:solidFill>
                        <a:schemeClr val="dk1"/>
                      </a:solidFill>
                      <a:latin typeface="Calibri"/>
                      <a:ea typeface="Calibri"/>
                      <a:cs typeface="Calibri"/>
                      <a:sym typeface="Calibri"/>
                    </a:rPr>
                    <a:t>Page(s) de la BD illustrant cette phrase </a:t>
                  </a:r>
                  <a:r>
                    <a:rPr lang="fr-FR" sz="1200" b="0" i="0" u="none" strike="noStrike" cap="none">
                      <a:solidFill>
                        <a:schemeClr val="dk1"/>
                      </a:solidFill>
                      <a:latin typeface="Calibri"/>
                      <a:ea typeface="Calibri"/>
                      <a:cs typeface="Calibri"/>
                      <a:sym typeface="Calibri"/>
                    </a:rPr>
                    <a:t>: .........................</a:t>
                  </a:r>
                  <a:br>
                    <a:rPr lang="fr-FR" sz="1200" b="0" i="0" u="none" strike="noStrike" cap="none">
                      <a:solidFill>
                        <a:schemeClr val="dk1"/>
                      </a:solidFill>
                      <a:latin typeface="Calibri"/>
                      <a:ea typeface="Calibri"/>
                      <a:cs typeface="Calibri"/>
                      <a:sym typeface="Calibri"/>
                    </a:rPr>
                  </a:br>
                  <a:r>
                    <a:rPr lang="fr-FR" sz="6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Arial"/>
                    <a:ea typeface="Arial"/>
                    <a:cs typeface="Arial"/>
                    <a:sym typeface="Arial"/>
                  </a:endParaRPr>
                </a:p>
              </p:txBody>
            </p:sp>
            <p:grpSp>
              <p:nvGrpSpPr>
                <p:cNvPr id="117" name="Google Shape;117;p2"/>
                <p:cNvGrpSpPr/>
                <p:nvPr/>
              </p:nvGrpSpPr>
              <p:grpSpPr>
                <a:xfrm>
                  <a:off x="435103" y="2996777"/>
                  <a:ext cx="3388360" cy="860425"/>
                  <a:chOff x="53000" y="-48966"/>
                  <a:chExt cx="3389679" cy="861239"/>
                </a:xfrm>
              </p:grpSpPr>
              <p:sp>
                <p:nvSpPr>
                  <p:cNvPr id="118" name="Google Shape;118;p2"/>
                  <p:cNvSpPr txBox="1"/>
                  <p:nvPr/>
                </p:nvSpPr>
                <p:spPr>
                  <a:xfrm>
                    <a:off x="53000" y="-48966"/>
                    <a:ext cx="3328069" cy="861239"/>
                  </a:xfrm>
                  <a:prstGeom prst="rect">
                    <a:avLst/>
                  </a:prstGeom>
                  <a:solidFill>
                    <a:srgbClr val="FFFFF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L'astronaute est en impesanteur du point de vue de la station spatiale, mais du point de vue du centre de la Terre, l'astronaute et la station ont un mouvement circulaire autour de la Terre (mouvement orbital).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100"/>
                      <a:buFont typeface="Arial"/>
                      <a:buNone/>
                    </a:pPr>
                    <a:r>
                      <a:rPr lang="fr-FR" sz="1100" b="1"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p:txBody>
              </p:sp>
              <p:sp>
                <p:nvSpPr>
                  <p:cNvPr id="119" name="Google Shape;119;p2"/>
                  <p:cNvSpPr/>
                  <p:nvPr/>
                </p:nvSpPr>
                <p:spPr>
                  <a:xfrm>
                    <a:off x="3322029" y="318209"/>
                    <a:ext cx="120650" cy="103505"/>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0" name="Google Shape;120;p2"/>
                <p:cNvGrpSpPr/>
                <p:nvPr/>
              </p:nvGrpSpPr>
              <p:grpSpPr>
                <a:xfrm>
                  <a:off x="401448" y="4568214"/>
                  <a:ext cx="3557270" cy="495300"/>
                  <a:chOff x="194379" y="1"/>
                  <a:chExt cx="3558112" cy="495307"/>
                </a:xfrm>
              </p:grpSpPr>
              <p:sp>
                <p:nvSpPr>
                  <p:cNvPr id="121" name="Google Shape;121;p2"/>
                  <p:cNvSpPr txBox="1"/>
                  <p:nvPr/>
                </p:nvSpPr>
                <p:spPr>
                  <a:xfrm>
                    <a:off x="194379" y="1"/>
                    <a:ext cx="3494971" cy="495307"/>
                  </a:xfrm>
                  <a:prstGeom prst="rect">
                    <a:avLst/>
                  </a:prstGeom>
                  <a:solidFill>
                    <a:srgbClr val="FFFFF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L'astronaute et station spatiale ont le même mouvement, bien qu'ils n'aient pas du tout la même masse.</a:t>
                    </a: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3631721" y="207035"/>
                    <a:ext cx="120770" cy="103517"/>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23" name="Google Shape;123;p2"/>
              <p:cNvGrpSpPr/>
              <p:nvPr/>
            </p:nvGrpSpPr>
            <p:grpSpPr>
              <a:xfrm>
                <a:off x="526032" y="391694"/>
                <a:ext cx="8256793" cy="1077514"/>
                <a:chOff x="-73560" y="232621"/>
                <a:chExt cx="8258965" cy="1078066"/>
              </a:xfrm>
            </p:grpSpPr>
            <p:sp>
              <p:nvSpPr>
                <p:cNvPr id="124" name="Google Shape;124;p2"/>
                <p:cNvSpPr/>
                <p:nvPr/>
              </p:nvSpPr>
              <p:spPr>
                <a:xfrm>
                  <a:off x="-73560" y="254662"/>
                  <a:ext cx="8111415" cy="1056025"/>
                </a:xfrm>
                <a:prstGeom prst="roundRect">
                  <a:avLst>
                    <a:gd name="adj" fmla="val 16667"/>
                  </a:avLst>
                </a:prstGeom>
                <a:solidFill>
                  <a:srgbClr val="F9F9F9"/>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25" name="Google Shape;125;p2"/>
                <p:cNvSpPr txBox="1"/>
                <p:nvPr/>
              </p:nvSpPr>
              <p:spPr>
                <a:xfrm>
                  <a:off x="73990" y="232621"/>
                  <a:ext cx="8111415" cy="104479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fr-FR" sz="1600" b="1" i="0" u="sng" strike="noStrike" cap="none" dirty="0">
                      <a:solidFill>
                        <a:schemeClr val="dk1"/>
                      </a:solidFill>
                      <a:latin typeface="Calibri"/>
                      <a:ea typeface="Calibri"/>
                      <a:cs typeface="Calibri"/>
                      <a:sym typeface="Calibri"/>
                    </a:rPr>
                    <a:t>Illustration des énoncés de physiques et leurs points communs</a:t>
                  </a:r>
                  <a:endParaRPr sz="1400" b="0" i="0" u="none" strike="noStrike" cap="none" dirty="0">
                    <a:solidFill>
                      <a:srgbClr val="000000"/>
                    </a:solidFill>
                    <a:latin typeface="Arial"/>
                    <a:ea typeface="Arial"/>
                    <a:cs typeface="Arial"/>
                    <a:sym typeface="Arial"/>
                  </a:endParaRPr>
                </a:p>
                <a:p>
                  <a:pPr marL="342900" marR="0" lvl="0" indent="-342900" algn="l" rtl="0">
                    <a:lnSpc>
                      <a:spcPct val="115000"/>
                    </a:lnSpc>
                    <a:spcBef>
                      <a:spcPts val="1000"/>
                    </a:spcBef>
                    <a:spcAft>
                      <a:spcPts val="0"/>
                    </a:spcAft>
                    <a:buClr>
                      <a:schemeClr val="dk1"/>
                    </a:buClr>
                    <a:buSzPts val="1200"/>
                    <a:buFont typeface="Calibri"/>
                    <a:buAutoNum type="arabicParenR"/>
                  </a:pPr>
                  <a:r>
                    <a:rPr lang="fr-FR" sz="1200" b="0" i="0" u="none" strike="noStrike" cap="none" dirty="0">
                      <a:solidFill>
                        <a:schemeClr val="dk1"/>
                      </a:solidFill>
                      <a:latin typeface="Calibri"/>
                      <a:ea typeface="Calibri"/>
                      <a:cs typeface="Calibri"/>
                      <a:sym typeface="Calibri"/>
                    </a:rPr>
                    <a:t>Sous chaque cadre de gauche, noter la ou les pages de la BD qui illustre(nt) la phrase encadrée.</a:t>
                  </a:r>
                  <a:endParaRPr sz="1400" b="0" i="0" u="none" strike="noStrike" cap="none" dirty="0">
                    <a:solidFill>
                      <a:srgbClr val="000000"/>
                    </a:solidFill>
                    <a:latin typeface="Arial"/>
                    <a:ea typeface="Arial"/>
                    <a:cs typeface="Arial"/>
                    <a:sym typeface="Arial"/>
                  </a:endParaRPr>
                </a:p>
                <a:p>
                  <a:pPr marL="342900" marR="0" lvl="0" indent="-342900" algn="l" rtl="0">
                    <a:lnSpc>
                      <a:spcPct val="115000"/>
                    </a:lnSpc>
                    <a:spcBef>
                      <a:spcPts val="1000"/>
                    </a:spcBef>
                    <a:spcAft>
                      <a:spcPts val="0"/>
                    </a:spcAft>
                    <a:buClr>
                      <a:schemeClr val="dk1"/>
                    </a:buClr>
                    <a:buSzPts val="1200"/>
                    <a:buFont typeface="Calibri"/>
                    <a:buAutoNum type="arabicParenR"/>
                  </a:pPr>
                  <a:r>
                    <a:rPr lang="fr-FR" sz="1200" b="0" i="0" u="none" strike="noStrike" cap="none" dirty="0">
                      <a:solidFill>
                        <a:schemeClr val="dk1"/>
                      </a:solidFill>
                      <a:latin typeface="Calibri"/>
                      <a:ea typeface="Calibri"/>
                      <a:cs typeface="Calibri"/>
                      <a:sym typeface="Calibri"/>
                    </a:rPr>
                    <a:t>Relier les différentes observations de gauche aux points communs à droite</a:t>
                  </a:r>
                  <a:r>
                    <a:rPr lang="fr-FR" sz="1050" b="0" i="1" u="none" strike="noStrike" cap="none"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gr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p3"/>
          <p:cNvGrpSpPr/>
          <p:nvPr/>
        </p:nvGrpSpPr>
        <p:grpSpPr>
          <a:xfrm>
            <a:off x="980369" y="1754889"/>
            <a:ext cx="6913312" cy="3598800"/>
            <a:chOff x="872184" y="1020963"/>
            <a:chExt cx="6913312" cy="3598800"/>
          </a:xfrm>
        </p:grpSpPr>
        <p:sp>
          <p:nvSpPr>
            <p:cNvPr id="132" name="Google Shape;132;p3"/>
            <p:cNvSpPr/>
            <p:nvPr/>
          </p:nvSpPr>
          <p:spPr>
            <a:xfrm>
              <a:off x="872184" y="1020963"/>
              <a:ext cx="6913311" cy="35988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3"/>
            <p:cNvSpPr txBox="1"/>
            <p:nvPr/>
          </p:nvSpPr>
          <p:spPr>
            <a:xfrm>
              <a:off x="1092992" y="1709804"/>
              <a:ext cx="4695825" cy="28007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fr-FR" sz="1100" b="0" i="1" u="none" strike="noStrike" cap="none" dirty="0">
                  <a:solidFill>
                    <a:schemeClr val="dk1"/>
                  </a:solidFill>
                  <a:latin typeface="Calibri"/>
                  <a:ea typeface="Calibri"/>
                  <a:cs typeface="Calibri"/>
                  <a:sym typeface="Calibri"/>
                </a:rPr>
                <a:t>Extrait du livre " Les pommes de Newton " (2003) de Jean Marie Vigoureux</a:t>
              </a:r>
              <a:endParaRPr sz="11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fr-FR" sz="1100" b="0" i="0" u="none" strike="noStrike" cap="none" dirty="0">
                  <a:solidFill>
                    <a:schemeClr val="dk1"/>
                  </a:solidFill>
                  <a:latin typeface="Calibri"/>
                  <a:ea typeface="Calibri"/>
                  <a:cs typeface="Calibri"/>
                  <a:sym typeface="Calibri"/>
                </a:rPr>
                <a:t>"Newton laisse courir sa pensée : si je lâche une pomme, elle tombe à mes pieds ; si je la lance devant moi, elle tombe à quelques mètres, et plus je la lance fort, plus elle tombe loin... Si je tiens compte de la forme sphérique de la Terre, je vais constater qu'à la limite, s'il m'était possible d'envoyer cette pomme avec assez de force, elle me reviendrait par-derrière après avoir fait le tour de la Terre.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 Nous pouvons raisonner de façon plus quantitative : un corps lancé horizontalement tombe de 5 mètres pendant sa première seconde de chute. Supposons qu'en une seconde il soit propulsé assez loin pour que le sol, à cause de la sphéricité de la surface terrestre, se soit lui-même dérobé de 5 mètres. Dans de telles conditions, ce corps se retrouvera, malgré sa chute, exactement à la même altitude au-dessus du sol qu'au moment de son lancer."</a:t>
              </a:r>
              <a:endParaRPr sz="1400" b="0" i="0" u="none" strike="noStrike" cap="none" dirty="0">
                <a:solidFill>
                  <a:srgbClr val="000000"/>
                </a:solidFill>
                <a:latin typeface="Arial"/>
                <a:ea typeface="Arial"/>
                <a:cs typeface="Arial"/>
                <a:sym typeface="Arial"/>
              </a:endParaRPr>
            </a:p>
          </p:txBody>
        </p:sp>
        <p:pic>
          <p:nvPicPr>
            <p:cNvPr id="134" name="Google Shape;134;p3" descr="https://lh6.googleusercontent.com/N9nxGzDf3zEZxbquvQO7eWPV_O9ikhiMY5S7eRataYV_DLCitEDPQ0UvWSOMcQFCAZUoQSe0E7iRoTtFiomVghzMp_UF_PtxwDMqZcK7XqIo1KRcI_HOk0qu45-NKiCE6CSaYrs_8AgC__pdoRR7t9ux66Zdh3PNsmv2a977kkTg6tsJKOcT3ZeAXxopsICF"/>
            <p:cNvPicPr preferRelativeResize="0"/>
            <p:nvPr/>
          </p:nvPicPr>
          <p:blipFill rotWithShape="1">
            <a:blip r:embed="rId3">
              <a:alphaModFix/>
            </a:blip>
            <a:srcRect/>
            <a:stretch/>
          </p:blipFill>
          <p:spPr>
            <a:xfrm>
              <a:off x="5664992" y="1221988"/>
              <a:ext cx="2120504" cy="3231852"/>
            </a:xfrm>
            <a:prstGeom prst="rect">
              <a:avLst/>
            </a:prstGeom>
            <a:noFill/>
            <a:ln>
              <a:noFill/>
            </a:ln>
          </p:spPr>
        </p:pic>
        <p:sp>
          <p:nvSpPr>
            <p:cNvPr id="135" name="Google Shape;135;p3"/>
            <p:cNvSpPr/>
            <p:nvPr/>
          </p:nvSpPr>
          <p:spPr>
            <a:xfrm>
              <a:off x="1092992" y="1279039"/>
              <a:ext cx="4572000"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fr-FR" sz="1600" b="1" i="0" u="sng" strike="noStrike" cap="none" dirty="0">
                  <a:solidFill>
                    <a:schemeClr val="dk1"/>
                  </a:solidFill>
                  <a:latin typeface="Calibri"/>
                  <a:ea typeface="Calibri"/>
                  <a:cs typeface="Calibri"/>
                  <a:sym typeface="Calibri"/>
                </a:rPr>
                <a:t>Une explication du schéma de Newton</a:t>
              </a:r>
              <a:endParaRPr sz="1400" b="0" i="0" u="none" strike="noStrike" cap="none" dirty="0">
                <a:solidFill>
                  <a:srgbClr val="000000"/>
                </a:solidFill>
                <a:latin typeface="Arial"/>
                <a:ea typeface="Arial"/>
                <a:cs typeface="Arial"/>
                <a:sym typeface="Arial"/>
              </a:endParaRPr>
            </a:p>
          </p:txBody>
        </p:sp>
      </p:grpSp>
      <p:sp>
        <p:nvSpPr>
          <p:cNvPr id="136" name="Google Shape;136;p3"/>
          <p:cNvSpPr txBox="1"/>
          <p:nvPr/>
        </p:nvSpPr>
        <p:spPr>
          <a:xfrm>
            <a:off x="304800" y="380438"/>
            <a:ext cx="13511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chemeClr val="dk1"/>
                </a:solidFill>
                <a:latin typeface="Calibri"/>
                <a:ea typeface="Calibri"/>
                <a:cs typeface="Calibri"/>
                <a:sym typeface="Calibri"/>
              </a:rPr>
              <a:t>Document 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4"/>
          <p:cNvGrpSpPr/>
          <p:nvPr/>
        </p:nvGrpSpPr>
        <p:grpSpPr>
          <a:xfrm>
            <a:off x="1057869" y="1790483"/>
            <a:ext cx="7028262" cy="3531987"/>
            <a:chOff x="967434" y="1068588"/>
            <a:chExt cx="7482427" cy="3531987"/>
          </a:xfrm>
        </p:grpSpPr>
        <p:sp>
          <p:nvSpPr>
            <p:cNvPr id="142" name="Google Shape;142;p4"/>
            <p:cNvSpPr/>
            <p:nvPr/>
          </p:nvSpPr>
          <p:spPr>
            <a:xfrm>
              <a:off x="967434" y="1068588"/>
              <a:ext cx="7482427" cy="353198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4"/>
            <p:cNvSpPr/>
            <p:nvPr/>
          </p:nvSpPr>
          <p:spPr>
            <a:xfrm>
              <a:off x="1159992" y="1254829"/>
              <a:ext cx="7062170" cy="31085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1" i="0" u="sng" strike="noStrike" cap="none" dirty="0">
                  <a:solidFill>
                    <a:schemeClr val="dk1"/>
                  </a:solidFill>
                  <a:latin typeface="Calibri"/>
                  <a:ea typeface="Calibri"/>
                  <a:cs typeface="Calibri"/>
                  <a:sym typeface="Calibri"/>
                </a:rPr>
                <a:t>Du terme de " gravité " à celui de " gravitation "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rgbClr val="000000"/>
                  </a:solidFill>
                  <a:latin typeface="Calibri"/>
                  <a:ea typeface="Calibri"/>
                  <a:cs typeface="Calibri"/>
                  <a:sym typeface="Calibri"/>
                </a:rPr>
                <a:t>La chute verticale, la chute courbe et le mouvement circulaire peuvent être vus comme un même type de mouvement. Seule la vitesse initiale change. Cela permet de comprendre, par exemple, que le mouvement orbital partage la même caractéristique que la chute : des objets de masse différente se déplacent à la même vitesse. Une station spatiale et un astronaute se déplacent à la même vitesse bien que leur masse soit très différente, de même que sur Terre, deux objets de masse différente tombent à la même vitesse.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fr-FR" sz="1200" b="0" i="0" u="none" strike="noStrike" cap="none" dirty="0">
                  <a:solidFill>
                    <a:srgbClr val="000000"/>
                  </a:solidFill>
                  <a:latin typeface="Calibri"/>
                  <a:ea typeface="Calibri"/>
                  <a:cs typeface="Calibri"/>
                  <a:sym typeface="Calibri"/>
                </a:rPr>
                <a:t>Puisque la chute verticale et la chute courbe sont associées à la gravité, le mouvement orbital peut donc lui aussi être associé à la gravité. Cependant, comme nous avons l'habitude d'utiliser le terme de " gravité " pour parler uniquement de la chute sur Terre, on utilise le terme de " gravitation " pour décrire à la fois la chute sur Terre et le mouvement orbital dans l'espace.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fr-FR" sz="1200" b="0" i="0" u="none" strike="noStrike" cap="none" dirty="0">
                  <a:solidFill>
                    <a:srgbClr val="000000"/>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fr-FR" sz="1200" b="0" i="0" u="none" strike="noStrike" cap="none" dirty="0">
                  <a:solidFill>
                    <a:schemeClr val="dk1"/>
                  </a:solidFill>
                  <a:latin typeface="Calibri"/>
                  <a:ea typeface="Calibri"/>
                  <a:cs typeface="Calibri"/>
                  <a:sym typeface="Calibri"/>
                </a:rPr>
                <a:t>Le " poids ", ou " force de gravité ", associée à la chute d'un objet sur Terre, devient alors un cas particulier de la " force de gravitation ", valable également pour un objet en orbite autour de la Terre.</a:t>
              </a:r>
              <a:endParaRPr sz="1400" b="0" i="0" u="none" strike="noStrike" cap="none" dirty="0">
                <a:solidFill>
                  <a:srgbClr val="000000"/>
                </a:solidFill>
                <a:latin typeface="Arial"/>
                <a:ea typeface="Arial"/>
                <a:cs typeface="Arial"/>
                <a:sym typeface="Arial"/>
              </a:endParaRPr>
            </a:p>
          </p:txBody>
        </p:sp>
      </p:grpSp>
      <p:sp>
        <p:nvSpPr>
          <p:cNvPr id="144" name="Google Shape;144;p4"/>
          <p:cNvSpPr txBox="1"/>
          <p:nvPr/>
        </p:nvSpPr>
        <p:spPr>
          <a:xfrm>
            <a:off x="287055" y="471911"/>
            <a:ext cx="13607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chemeClr val="dk1"/>
                </a:solidFill>
                <a:latin typeface="Calibri"/>
                <a:ea typeface="Calibri"/>
                <a:cs typeface="Calibri"/>
                <a:sym typeface="Calibri"/>
              </a:rPr>
              <a:t>Document B</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1282</Words>
  <Application>Microsoft Office PowerPoint</Application>
  <PresentationFormat>Affichage à l'écran (4:3)</PresentationFormat>
  <Paragraphs>71</Paragraphs>
  <Slides>9</Slides>
  <Notes>7</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9</vt:i4>
      </vt:variant>
    </vt:vector>
  </HeadingPairs>
  <TitlesOfParts>
    <vt:vector size="12" baseType="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Valentin Maron</dc:creator>
  <cp:keywords>docId:800153ECD47366C2E2D0320DAEFEE1CC</cp:keywords>
  <cp:lastModifiedBy>Valentin Maron</cp:lastModifiedBy>
  <cp:revision>21</cp:revision>
  <dcterms:created xsi:type="dcterms:W3CDTF">2022-11-29T16:39:57Z</dcterms:created>
  <dcterms:modified xsi:type="dcterms:W3CDTF">2024-11-27T00:24:18Z</dcterms:modified>
</cp:coreProperties>
</file>