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61" r:id="rId2"/>
    <p:sldId id="260" r:id="rId3"/>
    <p:sldId id="261" r:id="rId4"/>
    <p:sldId id="262" r:id="rId5"/>
    <p:sldId id="263" r:id="rId6"/>
    <p:sldId id="256" r:id="rId7"/>
    <p:sldId id="257" r:id="rId8"/>
    <p:sldId id="258" r:id="rId9"/>
    <p:sldId id="259"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Zh/J0+hLx05Sak+0mqD/d+0He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6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3887391" y="987426"/>
            <a:ext cx="4629150" cy="4873625"/>
          </a:xfrm>
          <a:prstGeom prst="rect">
            <a:avLst/>
          </a:prstGeom>
          <a:noFill/>
          <a:ln>
            <a:noFill/>
          </a:ln>
        </p:spPr>
      </p:sp>
      <p:sp>
        <p:nvSpPr>
          <p:cNvPr id="64" name="Google Shape;64;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BD1A87-4A44-43B5-D5B0-BA7A336D0377}"/>
              </a:ext>
            </a:extLst>
          </p:cNvPr>
          <p:cNvSpPr txBox="1"/>
          <p:nvPr/>
        </p:nvSpPr>
        <p:spPr>
          <a:xfrm>
            <a:off x="2588923" y="819765"/>
            <a:ext cx="3966150" cy="2739211"/>
          </a:xfrm>
          <a:prstGeom prst="rect">
            <a:avLst/>
          </a:prstGeom>
          <a:noFill/>
        </p:spPr>
        <p:txBody>
          <a:bodyPr wrap="none" rtlCol="0">
            <a:spAutoFit/>
          </a:bodyPr>
          <a:lstStyle/>
          <a:p>
            <a:pPr algn="ctr"/>
            <a:r>
              <a:rPr lang="fr-FR" sz="3600" b="1" dirty="0" err="1">
                <a:latin typeface="Calibri" panose="020F0502020204030204" pitchFamily="34" charset="0"/>
                <a:cs typeface="Calibri" panose="020F0502020204030204" pitchFamily="34" charset="0"/>
              </a:rPr>
              <a:t>Supertroupers</a:t>
            </a:r>
            <a:br>
              <a:rPr lang="fr-FR" sz="3600" b="1" dirty="0">
                <a:latin typeface="Calibri" panose="020F0502020204030204" pitchFamily="34" charset="0"/>
                <a:cs typeface="Calibri" panose="020F0502020204030204" pitchFamily="34" charset="0"/>
              </a:rPr>
            </a:br>
            <a:endParaRPr lang="fr-FR" sz="3600" b="1" dirty="0">
              <a:latin typeface="Calibri" panose="020F0502020204030204" pitchFamily="34" charset="0"/>
              <a:cs typeface="Calibri" panose="020F0502020204030204" pitchFamily="34" charset="0"/>
            </a:endParaRPr>
          </a:p>
          <a:p>
            <a:pPr algn="ctr"/>
            <a:r>
              <a:rPr lang="fr-FR" sz="3600" b="1" dirty="0">
                <a:latin typeface="Calibri" panose="020F0502020204030204" pitchFamily="34" charset="0"/>
                <a:cs typeface="Calibri" panose="020F0502020204030204" pitchFamily="34" charset="0"/>
              </a:rPr>
              <a:t>Gravitation Episode</a:t>
            </a:r>
          </a:p>
          <a:p>
            <a:pPr algn="ctr"/>
            <a:endParaRPr lang="fr-FR" sz="2800" dirty="0">
              <a:latin typeface="Calibri" panose="020F0502020204030204" pitchFamily="34" charset="0"/>
              <a:cs typeface="Calibri" panose="020F0502020204030204" pitchFamily="34" charset="0"/>
            </a:endParaRPr>
          </a:p>
          <a:p>
            <a:pPr algn="ctr"/>
            <a:r>
              <a:rPr lang="fr-FR" sz="3600" b="1" dirty="0" err="1">
                <a:solidFill>
                  <a:srgbClr val="FF0000"/>
                </a:solidFill>
                <a:latin typeface="Calibri" panose="020F0502020204030204" pitchFamily="34" charset="0"/>
                <a:cs typeface="Calibri" panose="020F0502020204030204" pitchFamily="34" charset="0"/>
              </a:rPr>
              <a:t>Teaching</a:t>
            </a:r>
            <a:r>
              <a:rPr lang="fr-FR" sz="3600" b="1" dirty="0">
                <a:solidFill>
                  <a:srgbClr val="FF0000"/>
                </a:solidFill>
                <a:latin typeface="Calibri" panose="020F0502020204030204" pitchFamily="34" charset="0"/>
                <a:cs typeface="Calibri" panose="020F0502020204030204" pitchFamily="34" charset="0"/>
              </a:rPr>
              <a:t> </a:t>
            </a:r>
            <a:r>
              <a:rPr lang="fr-FR" sz="3600" b="1" dirty="0" err="1">
                <a:solidFill>
                  <a:srgbClr val="FF0000"/>
                </a:solidFill>
                <a:latin typeface="Calibri" panose="020F0502020204030204" pitchFamily="34" charset="0"/>
                <a:cs typeface="Calibri" panose="020F0502020204030204" pitchFamily="34" charset="0"/>
              </a:rPr>
              <a:t>material</a:t>
            </a:r>
            <a:endParaRPr lang="fr-FR" sz="3600" b="1" dirty="0">
              <a:solidFill>
                <a:srgbClr val="FF0000"/>
              </a:solid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5AD55608-9F63-9FBB-7406-A8002930CE9A}"/>
              </a:ext>
            </a:extLst>
          </p:cNvPr>
          <p:cNvSpPr>
            <a:spLocks noChangeArrowheads="1"/>
          </p:cNvSpPr>
          <p:nvPr/>
        </p:nvSpPr>
        <p:spPr bwMode="auto">
          <a:xfrm>
            <a:off x="421215" y="5605442"/>
            <a:ext cx="83015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Gravitation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episode</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Supertroupers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Lau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Bergey</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and Barbara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Govin</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Stimuli </a:t>
            </a:r>
            <a:r>
              <a:rPr kumimoji="0" lang="fr-FR" altLang="fr-FR" sz="16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Eds</a:t>
            </a:r>
            <a:r>
              <a:rPr kumimoji="0" lang="fr-FR" altLang="fr-FR"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2023</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Stimuli has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received</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support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from</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the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European</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Union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under</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the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Eramsus</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programme and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project</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16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number</a:t>
            </a:r>
            <a:r>
              <a:rPr kumimoji="0" lang="fr-FR" altLang="fr-FR"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2021-1-FR01-KA220-SCH-000030110.</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6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7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fr-FR" altLang="fr-FR" sz="24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endParaRPr kumimoji="0" lang="fr-FR" altLang="fr-FR"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endParaRPr kumimoji="0" lang="fr-FR" altLang="fr-FR" sz="3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BCAEBED3-A3AE-FB4B-4EC0-49DCA5325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65" y="4362235"/>
            <a:ext cx="2227719" cy="867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CACBA3D-83F0-6F9F-351B-0286727CB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187" y="4359196"/>
            <a:ext cx="2868022" cy="827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D7839A-E751-18D8-F63C-9DD4BBB0E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88" y="4359196"/>
            <a:ext cx="1320624" cy="100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46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E8E1705-B0FA-F12D-7D53-7A6DDF926F5B}"/>
              </a:ext>
            </a:extLst>
          </p:cNvPr>
          <p:cNvGrpSpPr/>
          <p:nvPr/>
        </p:nvGrpSpPr>
        <p:grpSpPr>
          <a:xfrm>
            <a:off x="8264" y="-4"/>
            <a:ext cx="9304412" cy="6870661"/>
            <a:chOff x="150920" y="168676"/>
            <a:chExt cx="8824404" cy="6516209"/>
          </a:xfrm>
        </p:grpSpPr>
        <p:pic>
          <p:nvPicPr>
            <p:cNvPr id="1026" name="Picture 2">
              <a:extLst>
                <a:ext uri="{FF2B5EF4-FFF2-40B4-BE49-F238E27FC236}">
                  <a16:creationId xmlns:a16="http://schemas.microsoft.com/office/drawing/2014/main" id="{1E1657D4-383A-3AD6-64DC-702E6ECFA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0" t="2460" r="1845" b="2525"/>
            <a:stretch/>
          </p:blipFill>
          <p:spPr bwMode="auto">
            <a:xfrm>
              <a:off x="150920" y="168676"/>
              <a:ext cx="8824404" cy="65162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28FDA2-59C8-9336-485D-862F82B07E82}"/>
                </a:ext>
              </a:extLst>
            </p:cNvPr>
            <p:cNvSpPr/>
            <p:nvPr/>
          </p:nvSpPr>
          <p:spPr>
            <a:xfrm>
              <a:off x="1376039" y="461639"/>
              <a:ext cx="4527611" cy="15891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Chapter 2, p.8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When Tom loosens his fingers, should the apple fall faster, slower or in the same way as the characters? Why ?</a:t>
              </a:r>
              <a:r>
                <a:rPr lang="en-US" sz="2000" dirty="0"/>
                <a:t>or</a:t>
              </a:r>
              <a:br>
                <a:rPr lang="en-US" sz="2000" dirty="0"/>
              </a:br>
              <a:endParaRPr lang="fr-FR" dirty="0"/>
            </a:p>
          </p:txBody>
        </p:sp>
      </p:grpSp>
    </p:spTree>
    <p:extLst>
      <p:ext uri="{BB962C8B-B14F-4D97-AF65-F5344CB8AC3E}">
        <p14:creationId xmlns:p14="http://schemas.microsoft.com/office/powerpoint/2010/main" val="154942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3F6406FF-70A5-1719-74B1-D25D001D194C}"/>
              </a:ext>
            </a:extLst>
          </p:cNvPr>
          <p:cNvGrpSpPr/>
          <p:nvPr/>
        </p:nvGrpSpPr>
        <p:grpSpPr>
          <a:xfrm>
            <a:off x="0" y="0"/>
            <a:ext cx="9187787" cy="6858000"/>
            <a:chOff x="0" y="0"/>
            <a:chExt cx="9187787" cy="6858000"/>
          </a:xfrm>
        </p:grpSpPr>
        <p:pic>
          <p:nvPicPr>
            <p:cNvPr id="3" name="Image 2">
              <a:extLst>
                <a:ext uri="{FF2B5EF4-FFF2-40B4-BE49-F238E27FC236}">
                  <a16:creationId xmlns:a16="http://schemas.microsoft.com/office/drawing/2014/main" id="{0717FE80-1B91-DDDF-3A00-F2F3079333A5}"/>
                </a:ext>
              </a:extLst>
            </p:cNvPr>
            <p:cNvPicPr>
              <a:picLocks noChangeAspect="1"/>
            </p:cNvPicPr>
            <p:nvPr/>
          </p:nvPicPr>
          <p:blipFill rotWithShape="1">
            <a:blip r:embed="rId2"/>
            <a:srcRect l="1164"/>
            <a:stretch/>
          </p:blipFill>
          <p:spPr>
            <a:xfrm>
              <a:off x="0" y="0"/>
              <a:ext cx="9187787" cy="6858000"/>
            </a:xfrm>
            <a:prstGeom prst="rect">
              <a:avLst/>
            </a:prstGeom>
          </p:spPr>
        </p:pic>
        <p:sp>
          <p:nvSpPr>
            <p:cNvPr id="4" name="Rectangle 3">
              <a:extLst>
                <a:ext uri="{FF2B5EF4-FFF2-40B4-BE49-F238E27FC236}">
                  <a16:creationId xmlns:a16="http://schemas.microsoft.com/office/drawing/2014/main" id="{E99D018A-A179-0BE0-7AF7-237D86C9A247}"/>
                </a:ext>
              </a:extLst>
            </p:cNvPr>
            <p:cNvSpPr/>
            <p:nvPr/>
          </p:nvSpPr>
          <p:spPr>
            <a:xfrm>
              <a:off x="497150" y="4527612"/>
              <a:ext cx="5190813" cy="16131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Chapter 2, p.13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To your opinion, how can an astronaut in weightlessness in space be also in motion?</a:t>
              </a:r>
              <a:endParaRPr lang="fr-FR" b="1" dirty="0">
                <a:solidFill>
                  <a:srgbClr val="FF0000"/>
                </a:solidFill>
              </a:endParaRPr>
            </a:p>
          </p:txBody>
        </p:sp>
      </p:grpSp>
    </p:spTree>
    <p:extLst>
      <p:ext uri="{BB962C8B-B14F-4D97-AF65-F5344CB8AC3E}">
        <p14:creationId xmlns:p14="http://schemas.microsoft.com/office/powerpoint/2010/main" val="55215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4BC22BE3-7E44-ABDC-2075-6EB89C557A79}"/>
              </a:ext>
            </a:extLst>
          </p:cNvPr>
          <p:cNvGrpSpPr/>
          <p:nvPr/>
        </p:nvGrpSpPr>
        <p:grpSpPr>
          <a:xfrm>
            <a:off x="-1" y="0"/>
            <a:ext cx="9314329" cy="6858000"/>
            <a:chOff x="0" y="62705"/>
            <a:chExt cx="9144000" cy="6732589"/>
          </a:xfrm>
        </p:grpSpPr>
        <p:pic>
          <p:nvPicPr>
            <p:cNvPr id="3" name="Image 2">
              <a:extLst>
                <a:ext uri="{FF2B5EF4-FFF2-40B4-BE49-F238E27FC236}">
                  <a16:creationId xmlns:a16="http://schemas.microsoft.com/office/drawing/2014/main" id="{B3CBEF49-E56D-0F42-4D50-8B48E28EC7AA}"/>
                </a:ext>
              </a:extLst>
            </p:cNvPr>
            <p:cNvPicPr>
              <a:picLocks noChangeAspect="1"/>
            </p:cNvPicPr>
            <p:nvPr/>
          </p:nvPicPr>
          <p:blipFill>
            <a:blip r:embed="rId2"/>
            <a:stretch>
              <a:fillRect/>
            </a:stretch>
          </p:blipFill>
          <p:spPr>
            <a:xfrm>
              <a:off x="0" y="62705"/>
              <a:ext cx="9144000" cy="6732589"/>
            </a:xfrm>
            <a:prstGeom prst="rect">
              <a:avLst/>
            </a:prstGeom>
          </p:spPr>
        </p:pic>
        <p:sp>
          <p:nvSpPr>
            <p:cNvPr id="4" name="Rectangle 3">
              <a:extLst>
                <a:ext uri="{FF2B5EF4-FFF2-40B4-BE49-F238E27FC236}">
                  <a16:creationId xmlns:a16="http://schemas.microsoft.com/office/drawing/2014/main" id="{90AD3903-CDD4-8474-D7C9-FCF778550045}"/>
                </a:ext>
              </a:extLst>
            </p:cNvPr>
            <p:cNvSpPr/>
            <p:nvPr/>
          </p:nvSpPr>
          <p:spPr>
            <a:xfrm>
              <a:off x="1127465" y="3622090"/>
              <a:ext cx="3764132" cy="16131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Chapter 2, p.16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What do you think the mass of a space station could be?</a:t>
              </a:r>
              <a:endParaRPr lang="fr-FR" b="1" dirty="0">
                <a:solidFill>
                  <a:srgbClr val="FF0000"/>
                </a:solidFill>
              </a:endParaRPr>
            </a:p>
          </p:txBody>
        </p:sp>
      </p:grpSp>
    </p:spTree>
    <p:extLst>
      <p:ext uri="{BB962C8B-B14F-4D97-AF65-F5344CB8AC3E}">
        <p14:creationId xmlns:p14="http://schemas.microsoft.com/office/powerpoint/2010/main" val="6644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A2F98E79-AA03-5A24-B704-1B0164D7FF5D}"/>
              </a:ext>
            </a:extLst>
          </p:cNvPr>
          <p:cNvGrpSpPr/>
          <p:nvPr/>
        </p:nvGrpSpPr>
        <p:grpSpPr>
          <a:xfrm>
            <a:off x="-117463" y="0"/>
            <a:ext cx="9261463" cy="6858000"/>
            <a:chOff x="-117463" y="0"/>
            <a:chExt cx="9261463" cy="6858000"/>
          </a:xfrm>
        </p:grpSpPr>
        <p:pic>
          <p:nvPicPr>
            <p:cNvPr id="3" name="Image 2">
              <a:extLst>
                <a:ext uri="{FF2B5EF4-FFF2-40B4-BE49-F238E27FC236}">
                  <a16:creationId xmlns:a16="http://schemas.microsoft.com/office/drawing/2014/main" id="{A60EC71F-7897-7534-1F68-056DB5EEB317}"/>
                </a:ext>
              </a:extLst>
            </p:cNvPr>
            <p:cNvPicPr>
              <a:picLocks noChangeAspect="1"/>
            </p:cNvPicPr>
            <p:nvPr/>
          </p:nvPicPr>
          <p:blipFill>
            <a:blip r:embed="rId2"/>
            <a:stretch>
              <a:fillRect/>
            </a:stretch>
          </p:blipFill>
          <p:spPr>
            <a:xfrm>
              <a:off x="-117463" y="0"/>
              <a:ext cx="9261463" cy="6858000"/>
            </a:xfrm>
            <a:prstGeom prst="rect">
              <a:avLst/>
            </a:prstGeom>
          </p:spPr>
        </p:pic>
        <p:sp>
          <p:nvSpPr>
            <p:cNvPr id="4" name="Rectangle 3">
              <a:extLst>
                <a:ext uri="{FF2B5EF4-FFF2-40B4-BE49-F238E27FC236}">
                  <a16:creationId xmlns:a16="http://schemas.microsoft.com/office/drawing/2014/main" id="{95029D35-8BB0-52BD-56E5-826F5B3B572A}"/>
                </a:ext>
              </a:extLst>
            </p:cNvPr>
            <p:cNvSpPr/>
            <p:nvPr/>
          </p:nvSpPr>
          <p:spPr>
            <a:xfrm>
              <a:off x="527029" y="3945283"/>
              <a:ext cx="3834248" cy="16431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Chapter 2, p.20 </a:t>
              </a:r>
            </a:p>
            <a:p>
              <a:pPr algn="ctr"/>
              <a:r>
                <a:rPr lang="en-US" sz="800" dirty="0">
                  <a:solidFill>
                    <a:schemeClr val="tx1"/>
                  </a:solidFill>
                  <a:latin typeface="Calibri" panose="020F0502020204030204" pitchFamily="34" charset="0"/>
                  <a:cs typeface="Calibri" panose="020F0502020204030204" pitchFamily="34" charset="0"/>
                </a:rPr>
                <a:t>   </a:t>
              </a:r>
              <a:br>
                <a:rPr lang="en-US" sz="2000" dirty="0">
                  <a:solidFill>
                    <a:schemeClr val="tx1"/>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What does this feature make</a:t>
              </a:r>
              <a:br>
                <a:rPr lang="en-US" sz="2000" b="1" dirty="0">
                  <a:solidFill>
                    <a:srgbClr val="FF0000"/>
                  </a:solidFill>
                  <a:latin typeface="Calibri" panose="020F0502020204030204" pitchFamily="34" charset="0"/>
                  <a:cs typeface="Calibri" panose="020F0502020204030204" pitchFamily="34" charset="0"/>
                </a:rPr>
              </a:br>
              <a:r>
                <a:rPr lang="en-US" sz="2000" b="1" dirty="0">
                  <a:solidFill>
                    <a:srgbClr val="FF0000"/>
                  </a:solidFill>
                  <a:latin typeface="Calibri" panose="020F0502020204030204" pitchFamily="34" charset="0"/>
                  <a:cs typeface="Calibri" panose="020F0502020204030204" pitchFamily="34" charset="0"/>
                </a:rPr>
                <a:t> you think of ?</a:t>
              </a:r>
              <a:endParaRPr lang="fr-FR" b="1" dirty="0">
                <a:solidFill>
                  <a:srgbClr val="FF0000"/>
                </a:solidFill>
              </a:endParaRPr>
            </a:p>
          </p:txBody>
        </p:sp>
      </p:grpSp>
    </p:spTree>
    <p:extLst>
      <p:ext uri="{BB962C8B-B14F-4D97-AF65-F5344CB8AC3E}">
        <p14:creationId xmlns:p14="http://schemas.microsoft.com/office/powerpoint/2010/main" val="86897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1082040"/>
            <a:ext cx="8953500" cy="5120640"/>
            <a:chOff x="0" y="1082040"/>
            <a:chExt cx="8953500" cy="5120640"/>
          </a:xfrm>
        </p:grpSpPr>
        <p:sp>
          <p:nvSpPr>
            <p:cNvPr id="85" name="Google Shape;85;p1"/>
            <p:cNvSpPr/>
            <p:nvPr/>
          </p:nvSpPr>
          <p:spPr>
            <a:xfrm>
              <a:off x="0" y="1082040"/>
              <a:ext cx="8953500" cy="512064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04800" y="1377248"/>
              <a:ext cx="3714750" cy="542992"/>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7" name="Google Shape;87;p1"/>
            <p:cNvSpPr/>
            <p:nvPr/>
          </p:nvSpPr>
          <p:spPr>
            <a:xfrm>
              <a:off x="304800" y="1407510"/>
              <a:ext cx="8534400" cy="463049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Questions about the </a:t>
              </a:r>
              <a:r>
                <a:rPr lang="fr-FR" sz="1600" b="1" i="0" u="sng" strike="noStrike" cap="none" dirty="0" err="1">
                  <a:solidFill>
                    <a:schemeClr val="dk1"/>
                  </a:solidFill>
                  <a:latin typeface="Calibri"/>
                  <a:ea typeface="Calibri"/>
                  <a:cs typeface="Calibri"/>
                  <a:sym typeface="Calibri"/>
                </a:rPr>
                <a:t>scenes</a:t>
              </a:r>
              <a:r>
                <a:rPr lang="fr-FR" sz="1600" b="1" i="0" u="sng" strike="noStrike" cap="none" dirty="0">
                  <a:solidFill>
                    <a:schemeClr val="dk1"/>
                  </a:solidFill>
                  <a:latin typeface="Calibri"/>
                  <a:ea typeface="Calibri"/>
                  <a:cs typeface="Calibri"/>
                  <a:sym typeface="Calibri"/>
                </a:rPr>
                <a:t> in </a:t>
              </a:r>
              <a:r>
                <a:rPr lang="fr-FR" sz="1600" b="1" i="0" u="sng" strike="noStrike" cap="none" dirty="0" err="1">
                  <a:solidFill>
                    <a:schemeClr val="dk1"/>
                  </a:solidFill>
                  <a:latin typeface="Calibri"/>
                  <a:ea typeface="Calibri"/>
                  <a:cs typeface="Calibri"/>
                  <a:sym typeface="Calibri"/>
                </a:rPr>
                <a:t>chapter</a:t>
              </a:r>
              <a:r>
                <a:rPr lang="fr-FR" sz="1600" b="1" i="0" u="sng" strike="noStrike" cap="none" dirty="0">
                  <a:solidFill>
                    <a:schemeClr val="dk1"/>
                  </a:solidFill>
                  <a:latin typeface="Calibri"/>
                  <a:ea typeface="Calibri"/>
                  <a:cs typeface="Calibri"/>
                  <a:sym typeface="Calibri"/>
                </a:rPr>
                <a:t> 2</a:t>
              </a:r>
              <a:br>
                <a:rPr lang="fr-FR" sz="1600" b="1" i="0" u="sng" strike="noStrike" cap="none" dirty="0">
                  <a:solidFill>
                    <a:schemeClr val="dk1"/>
                  </a:solidFill>
                  <a:latin typeface="Calibri"/>
                  <a:ea typeface="Calibri"/>
                  <a:cs typeface="Calibri"/>
                  <a:sym typeface="Calibri"/>
                </a:rPr>
              </a:br>
              <a:br>
                <a:rPr lang="fr-FR" sz="1400" b="1" i="0" u="sng"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p.8</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When</a:t>
              </a:r>
              <a:r>
                <a:rPr lang="fr-FR" sz="1100" b="0" i="0" u="none" strike="noStrike" cap="none" dirty="0">
                  <a:solidFill>
                    <a:schemeClr val="dk1"/>
                  </a:solidFill>
                  <a:latin typeface="Calibri"/>
                  <a:ea typeface="Calibri"/>
                  <a:cs typeface="Calibri"/>
                  <a:sym typeface="Calibri"/>
                </a:rPr>
                <a:t> Tom </a:t>
              </a:r>
              <a:r>
                <a:rPr lang="fr-FR" sz="1100" b="0" i="0" u="none" strike="noStrike" cap="none" dirty="0" err="1">
                  <a:solidFill>
                    <a:schemeClr val="dk1"/>
                  </a:solidFill>
                  <a:latin typeface="Calibri"/>
                  <a:ea typeface="Calibri"/>
                  <a:cs typeface="Calibri"/>
                  <a:sym typeface="Calibri"/>
                </a:rPr>
                <a:t>loosens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his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fingers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does</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apple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fall</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faster</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slower</a:t>
              </a:r>
              <a:r>
                <a:rPr lang="fr-FR" sz="1100" b="0" i="0" u="none" strike="noStrike" cap="none" dirty="0">
                  <a:solidFill>
                    <a:schemeClr val="dk1"/>
                  </a:solidFill>
                  <a:latin typeface="Calibri"/>
                  <a:ea typeface="Calibri"/>
                  <a:cs typeface="Calibri"/>
                  <a:sym typeface="Calibri"/>
                </a:rPr>
                <a:t> or in the </a:t>
              </a:r>
              <a:r>
                <a:rPr lang="fr-FR" sz="1100" b="0" i="0" u="none" strike="noStrike" cap="none" dirty="0" err="1">
                  <a:solidFill>
                    <a:schemeClr val="dk1"/>
                  </a:solidFill>
                  <a:latin typeface="Calibri"/>
                  <a:ea typeface="Calibri"/>
                  <a:cs typeface="Calibri"/>
                  <a:sym typeface="Calibri"/>
                </a:rPr>
                <a:t>same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way</a:t>
              </a:r>
              <a:r>
                <a:rPr lang="fr-FR" sz="1100" b="0" i="0" u="none" strike="noStrike" cap="none" dirty="0">
                  <a:solidFill>
                    <a:schemeClr val="dk1"/>
                  </a:solidFill>
                  <a:latin typeface="Calibri"/>
                  <a:ea typeface="Calibri"/>
                  <a:cs typeface="Calibri"/>
                  <a:sym typeface="Calibri"/>
                </a:rPr>
                <a:t> as the </a:t>
              </a:r>
              <a:r>
                <a:rPr lang="fr-FR" sz="1100" b="0" i="0" u="none" strike="noStrike" cap="none" dirty="0" err="1">
                  <a:solidFill>
                    <a:schemeClr val="dk1"/>
                  </a:solidFill>
                  <a:latin typeface="Calibri"/>
                  <a:ea typeface="Calibri"/>
                  <a:cs typeface="Calibri"/>
                  <a:sym typeface="Calibri"/>
                </a:rPr>
                <a:t>characters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Why</a:t>
              </a:r>
              <a:r>
                <a:rPr lang="fr-FR" sz="1100" b="0" i="0" u="none" strike="noStrike" cap="none" dirty="0">
                  <a:solidFill>
                    <a:schemeClr val="dk1"/>
                  </a:solidFill>
                  <a:latin typeface="Calibri"/>
                  <a:ea typeface="Calibri"/>
                  <a:cs typeface="Calibri"/>
                  <a:sym typeface="Calibri"/>
                </a:rPr>
                <a:t> or </a:t>
              </a:r>
              <a:r>
                <a:rPr lang="fr-FR" sz="1100" b="0" i="0" u="none" strike="noStrike" cap="none" dirty="0" err="1">
                  <a:solidFill>
                    <a:schemeClr val="dk1"/>
                  </a:solidFill>
                  <a:latin typeface="Calibri"/>
                  <a:ea typeface="Calibri"/>
                  <a:cs typeface="Calibri"/>
                  <a:sym typeface="Calibri"/>
                </a:rPr>
                <a:t>why</a:t>
              </a:r>
              <a:r>
                <a:rPr lang="fr-FR" sz="1100" b="0" i="0" u="none" strike="noStrike" cap="none" dirty="0">
                  <a:solidFill>
                    <a:schemeClr val="dk1"/>
                  </a:solidFill>
                  <a:latin typeface="Calibri"/>
                  <a:ea typeface="Calibri"/>
                  <a:cs typeface="Calibri"/>
                  <a:sym typeface="Calibri"/>
                </a:rPr>
                <a:t> not?</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8</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According</a:t>
              </a:r>
              <a:r>
                <a:rPr lang="fr-FR" sz="1100" b="0" i="0" u="none" strike="noStrike" cap="none" dirty="0">
                  <a:solidFill>
                    <a:schemeClr val="dk1"/>
                  </a:solidFill>
                  <a:latin typeface="Calibri"/>
                  <a:ea typeface="Calibri"/>
                  <a:cs typeface="Calibri"/>
                  <a:sym typeface="Calibri"/>
                </a:rPr>
                <a:t> to the image on p.</a:t>
              </a:r>
              <a:r>
                <a:rPr lang="fr-FR" sz="1100" dirty="0">
                  <a:solidFill>
                    <a:schemeClr val="dk1"/>
                  </a:solidFill>
                  <a:latin typeface="Calibri"/>
                  <a:ea typeface="Calibri"/>
                  <a:cs typeface="Calibri"/>
                  <a:sym typeface="Calibri"/>
                </a:rPr>
                <a:t>8</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why</a:t>
              </a:r>
              <a:r>
                <a:rPr lang="fr-FR" sz="1100" b="0" i="0" u="none" strike="noStrike" cap="none" dirty="0">
                  <a:solidFill>
                    <a:schemeClr val="dk1"/>
                  </a:solidFill>
                  <a:latin typeface="Calibri"/>
                  <a:ea typeface="Calibri"/>
                  <a:cs typeface="Calibri"/>
                  <a:sym typeface="Calibri"/>
                </a:rPr>
                <a:t> can </a:t>
              </a:r>
              <a:r>
                <a:rPr lang="fr-FR" sz="1100" b="0" i="0" u="none" strike="noStrike" cap="none" dirty="0" err="1">
                  <a:solidFill>
                    <a:schemeClr val="dk1"/>
                  </a:solidFill>
                  <a:latin typeface="Calibri"/>
                  <a:ea typeface="Calibri"/>
                  <a:cs typeface="Calibri"/>
                  <a:sym typeface="Calibri"/>
                </a:rPr>
                <a:t>we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say</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that</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characters</a:t>
              </a:r>
              <a:r>
                <a:rPr lang="fr-FR" sz="1100" b="0" i="0" u="none" strike="noStrike" cap="none" dirty="0">
                  <a:solidFill>
                    <a:schemeClr val="dk1"/>
                  </a:solidFill>
                  <a:latin typeface="Calibri"/>
                  <a:ea typeface="Calibri"/>
                  <a:cs typeface="Calibri"/>
                  <a:sym typeface="Calibri"/>
                </a:rPr>
                <a:t> and the </a:t>
              </a:r>
              <a:r>
                <a:rPr lang="fr-FR" sz="1100" b="0" i="0" u="none" strike="noStrike" cap="none" dirty="0" err="1">
                  <a:solidFill>
                    <a:schemeClr val="dk1"/>
                  </a:solidFill>
                  <a:latin typeface="Calibri"/>
                  <a:ea typeface="Calibri"/>
                  <a:cs typeface="Calibri"/>
                  <a:sym typeface="Calibri"/>
                </a:rPr>
                <a:t>apple</a:t>
              </a:r>
              <a:r>
                <a:rPr lang="fr-FR" sz="1100" b="0" i="0" u="none" strike="noStrike" cap="none" dirty="0">
                  <a:solidFill>
                    <a:schemeClr val="dk1"/>
                  </a:solidFill>
                  <a:latin typeface="Calibri"/>
                  <a:ea typeface="Calibri"/>
                  <a:cs typeface="Calibri"/>
                  <a:sym typeface="Calibri"/>
                </a:rPr>
                <a:t> are </a:t>
              </a:r>
              <a:r>
                <a:rPr lang="fr-FR" sz="1100" b="0" i="0" u="none" strike="noStrike" cap="none" dirty="0" err="1">
                  <a:solidFill>
                    <a:schemeClr val="dk1"/>
                  </a:solidFill>
                  <a:latin typeface="Calibri"/>
                  <a:ea typeface="Calibri"/>
                  <a:cs typeface="Calibri"/>
                  <a:sym typeface="Calibri"/>
                </a:rPr>
                <a:t>weightless</a:t>
              </a:r>
              <a:r>
                <a:rPr lang="fr-FR" sz="1100" b="0" i="0" u="none" strike="noStrike" cap="none" dirty="0">
                  <a:solidFill>
                    <a:schemeClr val="dk1"/>
                  </a:solidFill>
                  <a:latin typeface="Calibri"/>
                  <a:ea typeface="Calibri"/>
                  <a:cs typeface="Calibri"/>
                  <a:sym typeface="Calibri"/>
                </a:rPr>
                <a:t>, like </a:t>
              </a:r>
              <a:r>
                <a:rPr lang="fr-FR" sz="1100" b="0" i="0" u="none" strike="noStrike" cap="none" dirty="0" err="1">
                  <a:solidFill>
                    <a:schemeClr val="dk1"/>
                  </a:solidFill>
                  <a:latin typeface="Calibri"/>
                  <a:ea typeface="Calibri"/>
                  <a:cs typeface="Calibri"/>
                  <a:sym typeface="Calibri"/>
                </a:rPr>
                <a:t>astronauts</a:t>
              </a: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p.13</a:t>
              </a:r>
              <a:r>
                <a:rPr lang="fr-FR" sz="1100" b="0" i="0" u="none" strike="noStrike" cap="none" dirty="0">
                  <a:solidFill>
                    <a:schemeClr val="dk1"/>
                  </a:solidFill>
                  <a:latin typeface="Calibri"/>
                  <a:ea typeface="Calibri"/>
                  <a:cs typeface="Calibri"/>
                  <a:sym typeface="Calibri"/>
                </a:rPr>
                <a:t>: </a:t>
              </a:r>
              <a:r>
                <a:rPr lang="fr-FR" sz="1100" b="1" i="0" u="none" strike="noStrike" cap="none" dirty="0">
                  <a:solidFill>
                    <a:schemeClr val="dk1"/>
                  </a:solidFill>
                  <a:latin typeface="Calibri"/>
                  <a:ea typeface="Calibri"/>
                  <a:cs typeface="Calibri"/>
                  <a:sym typeface="Calibri"/>
                </a:rPr>
                <a:t>To </a:t>
              </a:r>
              <a:r>
                <a:rPr lang="fr-FR" sz="1100" b="1" i="0" u="none" strike="noStrike" cap="none" dirty="0" err="1">
                  <a:solidFill>
                    <a:schemeClr val="dk1"/>
                  </a:solidFill>
                  <a:latin typeface="Calibri"/>
                  <a:ea typeface="Calibri"/>
                  <a:cs typeface="Calibri"/>
                  <a:sym typeface="Calibri"/>
                </a:rPr>
                <a:t>sum</a:t>
              </a:r>
              <a:r>
                <a:rPr lang="fr-FR" sz="1100" b="1" i="0" u="none" strike="noStrike" cap="none" dirty="0">
                  <a:solidFill>
                    <a:schemeClr val="dk1"/>
                  </a:solidFill>
                  <a:latin typeface="Calibri"/>
                  <a:ea typeface="Calibri"/>
                  <a:cs typeface="Calibri"/>
                  <a:sym typeface="Calibri"/>
                </a:rPr>
                <a:t> up: You can </a:t>
              </a:r>
              <a:r>
                <a:rPr lang="fr-FR" sz="1100" b="1" i="0" u="none" strike="noStrike" cap="none" dirty="0" err="1">
                  <a:solidFill>
                    <a:schemeClr val="dk1"/>
                  </a:solidFill>
                  <a:latin typeface="Calibri"/>
                  <a:ea typeface="Calibri"/>
                  <a:cs typeface="Calibri"/>
                  <a:sym typeface="Calibri"/>
                </a:rPr>
                <a:t>be</a:t>
              </a:r>
              <a:r>
                <a:rPr lang="fr-FR" sz="1100" b="1" i="0" u="none" strike="noStrike" cap="none" dirty="0">
                  <a:solidFill>
                    <a:schemeClr val="dk1"/>
                  </a:solidFill>
                  <a:latin typeface="Calibri"/>
                  <a:ea typeface="Calibri"/>
                  <a:cs typeface="Calibri"/>
                  <a:sym typeface="Calibri"/>
                </a:rPr>
                <a:t> </a:t>
              </a:r>
              <a:r>
                <a:rPr lang="fr-FR" sz="1100" b="1" i="0" u="none" strike="noStrike" cap="none" dirty="0" err="1">
                  <a:solidFill>
                    <a:schemeClr val="dk1"/>
                  </a:solidFill>
                  <a:latin typeface="Calibri"/>
                  <a:ea typeface="Calibri"/>
                  <a:cs typeface="Calibri"/>
                  <a:sym typeface="Calibri"/>
                </a:rPr>
                <a:t>weightless</a:t>
              </a:r>
              <a:r>
                <a:rPr lang="fr-FR" sz="1100" b="1" i="0" u="none" strike="noStrike" cap="none" dirty="0">
                  <a:solidFill>
                    <a:schemeClr val="dk1"/>
                  </a:solidFill>
                  <a:latin typeface="Calibri"/>
                  <a:ea typeface="Calibri"/>
                  <a:cs typeface="Calibri"/>
                  <a:sym typeface="Calibri"/>
                </a:rPr>
                <a:t> </a:t>
              </a:r>
              <a:r>
                <a:rPr lang="fr-FR" sz="1100" b="1" i="0" u="none" strike="noStrike" cap="none" dirty="0" err="1">
                  <a:solidFill>
                    <a:schemeClr val="dk1"/>
                  </a:solidFill>
                  <a:latin typeface="Calibri"/>
                  <a:ea typeface="Calibri"/>
                  <a:cs typeface="Calibri"/>
                  <a:sym typeface="Calibri"/>
                </a:rPr>
                <a:t>from</a:t>
              </a:r>
              <a:r>
                <a:rPr lang="fr-FR" sz="1100" b="1" i="0" u="none" strike="noStrike" cap="none" dirty="0">
                  <a:solidFill>
                    <a:schemeClr val="dk1"/>
                  </a:solidFill>
                  <a:latin typeface="Calibri"/>
                  <a:ea typeface="Calibri"/>
                  <a:cs typeface="Calibri"/>
                  <a:sym typeface="Calibri"/>
                </a:rPr>
                <a:t> one point of </a:t>
              </a:r>
              <a:r>
                <a:rPr lang="fr-FR" sz="1100" b="1" i="0" u="none" strike="noStrike" cap="none" dirty="0" err="1">
                  <a:solidFill>
                    <a:schemeClr val="dk1"/>
                  </a:solidFill>
                  <a:latin typeface="Calibri"/>
                  <a:ea typeface="Calibri"/>
                  <a:cs typeface="Calibri"/>
                  <a:sym typeface="Calibri"/>
                </a:rPr>
                <a:t>view</a:t>
              </a:r>
              <a:r>
                <a:rPr lang="fr-FR" sz="1100" b="1" i="0" u="none" strike="noStrike" cap="none" dirty="0">
                  <a:solidFill>
                    <a:schemeClr val="dk1"/>
                  </a:solidFill>
                  <a:latin typeface="Calibri"/>
                  <a:ea typeface="Calibri"/>
                  <a:cs typeface="Calibri"/>
                  <a:sym typeface="Calibri"/>
                </a:rPr>
                <a:t> (</a:t>
              </a:r>
              <a:r>
                <a:rPr lang="fr-FR" sz="1100" b="1" i="0" u="none" strike="noStrike" cap="none" dirty="0" err="1">
                  <a:solidFill>
                    <a:schemeClr val="dk1"/>
                  </a:solidFill>
                  <a:latin typeface="Calibri"/>
                  <a:ea typeface="Calibri"/>
                  <a:cs typeface="Calibri"/>
                  <a:sym typeface="Calibri"/>
                </a:rPr>
                <a:t>that</a:t>
              </a:r>
              <a:r>
                <a:rPr lang="fr-FR" sz="1100" b="1" i="0" u="none" strike="noStrike" cap="none" dirty="0">
                  <a:solidFill>
                    <a:schemeClr val="dk1"/>
                  </a:solidFill>
                  <a:latin typeface="Calibri"/>
                  <a:ea typeface="Calibri"/>
                  <a:cs typeface="Calibri"/>
                  <a:sym typeface="Calibri"/>
                </a:rPr>
                <a:t> of Titouan and Tom, </a:t>
              </a:r>
              <a:r>
                <a:rPr lang="fr-FR" sz="1100" b="1" i="0" u="none" strike="noStrike" cap="none" dirty="0" err="1">
                  <a:solidFill>
                    <a:schemeClr val="dk1"/>
                  </a:solidFill>
                  <a:latin typeface="Calibri"/>
                  <a:ea typeface="Calibri"/>
                  <a:cs typeface="Calibri"/>
                  <a:sym typeface="Calibri"/>
                </a:rPr>
                <a:t>who</a:t>
              </a:r>
              <a:r>
                <a:rPr lang="fr-FR" sz="1100" b="1" i="0" u="none" strike="noStrike" cap="none" dirty="0">
                  <a:solidFill>
                    <a:schemeClr val="dk1"/>
                  </a:solidFill>
                  <a:latin typeface="Calibri"/>
                  <a:ea typeface="Calibri"/>
                  <a:cs typeface="Calibri"/>
                  <a:sym typeface="Calibri"/>
                </a:rPr>
                <a:t> are </a:t>
              </a:r>
              <a:r>
                <a:rPr lang="fr-FR" sz="1100" b="1" i="0" u="none" strike="noStrike" cap="none" dirty="0" err="1">
                  <a:solidFill>
                    <a:schemeClr val="dk1"/>
                  </a:solidFill>
                  <a:latin typeface="Calibri"/>
                  <a:ea typeface="Calibri"/>
                  <a:cs typeface="Calibri"/>
                  <a:sym typeface="Calibri"/>
                </a:rPr>
                <a:t>falling</a:t>
              </a:r>
              <a:r>
                <a:rPr lang="fr-FR" sz="1100" b="1" i="0" u="none" strike="noStrike" cap="none" dirty="0">
                  <a:solidFill>
                    <a:schemeClr val="dk1"/>
                  </a:solidFill>
                  <a:latin typeface="Calibri"/>
                  <a:ea typeface="Calibri"/>
                  <a:cs typeface="Calibri"/>
                  <a:sym typeface="Calibri"/>
                </a:rPr>
                <a:t>), </a:t>
              </a:r>
              <a:br>
                <a:rPr lang="fr-FR" sz="1100" b="1"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and in motion </a:t>
              </a:r>
              <a:r>
                <a:rPr lang="fr-FR" sz="1100" b="1" i="0" u="none" strike="noStrike" cap="none" dirty="0" err="1">
                  <a:solidFill>
                    <a:schemeClr val="dk1"/>
                  </a:solidFill>
                  <a:latin typeface="Calibri"/>
                  <a:ea typeface="Calibri"/>
                  <a:cs typeface="Calibri"/>
                  <a:sym typeface="Calibri"/>
                </a:rPr>
                <a:t>from</a:t>
              </a:r>
              <a:r>
                <a:rPr lang="fr-FR" sz="1100" b="1" i="0" u="none" strike="noStrike" cap="none" dirty="0">
                  <a:solidFill>
                    <a:schemeClr val="dk1"/>
                  </a:solidFill>
                  <a:latin typeface="Calibri"/>
                  <a:ea typeface="Calibri"/>
                  <a:cs typeface="Calibri"/>
                  <a:sym typeface="Calibri"/>
                </a:rPr>
                <a:t> </a:t>
              </a:r>
              <a:r>
                <a:rPr lang="fr-FR" sz="1100" b="1" i="0" u="none" strike="noStrike" cap="none" dirty="0" err="1">
                  <a:solidFill>
                    <a:schemeClr val="dk1"/>
                  </a:solidFill>
                  <a:latin typeface="Calibri"/>
                  <a:ea typeface="Calibri"/>
                  <a:cs typeface="Calibri"/>
                  <a:sym typeface="Calibri"/>
                </a:rPr>
                <a:t>another</a:t>
              </a:r>
              <a:r>
                <a:rPr lang="fr-FR" sz="1100" b="1" i="0" u="none" strike="noStrike" cap="none" dirty="0">
                  <a:solidFill>
                    <a:schemeClr val="dk1"/>
                  </a:solidFill>
                  <a:latin typeface="Calibri"/>
                  <a:ea typeface="Calibri"/>
                  <a:cs typeface="Calibri"/>
                  <a:sym typeface="Calibri"/>
                </a:rPr>
                <a:t> point of </a:t>
              </a:r>
              <a:r>
                <a:rPr lang="fr-FR" sz="1100" b="1" i="0" u="none" strike="noStrike" cap="none" dirty="0" err="1">
                  <a:solidFill>
                    <a:schemeClr val="dk1"/>
                  </a:solidFill>
                  <a:latin typeface="Calibri"/>
                  <a:ea typeface="Calibri"/>
                  <a:cs typeface="Calibri"/>
                  <a:sym typeface="Calibri"/>
                </a:rPr>
                <a:t>view</a:t>
              </a:r>
              <a:r>
                <a:rPr lang="fr-FR" sz="1100" b="1" i="0" u="none" strike="noStrike" cap="none" dirty="0">
                  <a:solidFill>
                    <a:schemeClr val="dk1"/>
                  </a:solidFill>
                  <a:latin typeface="Calibri"/>
                  <a:ea typeface="Calibri"/>
                  <a:cs typeface="Calibri"/>
                  <a:sym typeface="Calibri"/>
                </a:rPr>
                <a:t> (</a:t>
              </a:r>
              <a:r>
                <a:rPr lang="fr-FR" sz="1100" b="1" i="0" u="none" strike="noStrike" cap="none" dirty="0" err="1">
                  <a:solidFill>
                    <a:schemeClr val="dk1"/>
                  </a:solidFill>
                  <a:latin typeface="Calibri"/>
                  <a:ea typeface="Calibri"/>
                  <a:cs typeface="Calibri"/>
                  <a:sym typeface="Calibri"/>
                </a:rPr>
                <a:t>that</a:t>
              </a:r>
              <a:r>
                <a:rPr lang="fr-FR" sz="1100" b="1" i="0" u="none" strike="noStrike" cap="none" dirty="0">
                  <a:solidFill>
                    <a:schemeClr val="dk1"/>
                  </a:solidFill>
                  <a:latin typeface="Calibri"/>
                  <a:ea typeface="Calibri"/>
                  <a:cs typeface="Calibri"/>
                  <a:sym typeface="Calibri"/>
                </a:rPr>
                <a:t> of Diane and Iris, on the </a:t>
              </a:r>
              <a:r>
                <a:rPr lang="fr-FR" sz="1100" b="1" i="0" u="none" strike="noStrike" cap="none" dirty="0" err="1">
                  <a:solidFill>
                    <a:schemeClr val="dk1"/>
                  </a:solidFill>
                  <a:latin typeface="Calibri"/>
                  <a:ea typeface="Calibri"/>
                  <a:cs typeface="Calibri"/>
                  <a:sym typeface="Calibri"/>
                </a:rPr>
                <a:t>ground</a:t>
              </a:r>
              <a:r>
                <a:rPr lang="fr-FR" sz="1100" b="1"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 p.13</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According</a:t>
              </a:r>
              <a:r>
                <a:rPr lang="fr-FR" sz="1100" b="0" i="0" u="none" strike="noStrike" cap="none" dirty="0">
                  <a:solidFill>
                    <a:schemeClr val="dk1"/>
                  </a:solidFill>
                  <a:latin typeface="Calibri"/>
                  <a:ea typeface="Calibri"/>
                  <a:cs typeface="Calibri"/>
                  <a:sym typeface="Calibri"/>
                </a:rPr>
                <a:t> to the </a:t>
              </a:r>
              <a:r>
                <a:rPr lang="fr-FR" sz="1100" b="0" i="0" u="none" strike="noStrike" cap="none" dirty="0" err="1">
                  <a:solidFill>
                    <a:schemeClr val="dk1"/>
                  </a:solidFill>
                  <a:latin typeface="Calibri"/>
                  <a:ea typeface="Calibri"/>
                  <a:cs typeface="Calibri"/>
                  <a:sym typeface="Calibri"/>
                </a:rPr>
                <a:t>previous</a:t>
              </a:r>
              <a:r>
                <a:rPr lang="fr-FR" sz="1100" b="0" i="0" u="none" strike="noStrike" cap="none" dirty="0">
                  <a:solidFill>
                    <a:schemeClr val="dk1"/>
                  </a:solidFill>
                  <a:latin typeface="Calibri"/>
                  <a:ea typeface="Calibri"/>
                  <a:cs typeface="Calibri"/>
                  <a:sym typeface="Calibri"/>
                </a:rPr>
                <a:t> conclusion, how can an </a:t>
              </a:r>
              <a:r>
                <a:rPr lang="fr-FR" sz="1100" b="0" i="0" u="none" strike="noStrike" cap="none" dirty="0" err="1">
                  <a:solidFill>
                    <a:schemeClr val="dk1"/>
                  </a:solidFill>
                  <a:latin typeface="Calibri"/>
                  <a:ea typeface="Calibri"/>
                  <a:cs typeface="Calibri"/>
                  <a:sym typeface="Calibri"/>
                </a:rPr>
                <a:t>astronaut</a:t>
              </a:r>
              <a:r>
                <a:rPr lang="fr-FR" sz="1100" b="0" i="0" u="none" strike="noStrike" cap="none" dirty="0">
                  <a:solidFill>
                    <a:schemeClr val="dk1"/>
                  </a:solidFill>
                  <a:latin typeface="Calibri"/>
                  <a:ea typeface="Calibri"/>
                  <a:cs typeface="Calibri"/>
                  <a:sym typeface="Calibri"/>
                </a:rPr>
                <a:t> in </a:t>
              </a:r>
              <a:r>
                <a:rPr lang="fr-FR" sz="1100" b="0" i="0" u="none" strike="noStrike" cap="none" dirty="0" err="1">
                  <a:solidFill>
                    <a:schemeClr val="dk1"/>
                  </a:solidFill>
                  <a:latin typeface="Calibri"/>
                  <a:ea typeface="Calibri"/>
                  <a:cs typeface="Calibri"/>
                  <a:sym typeface="Calibri"/>
                </a:rPr>
                <a:t>weightlessness</a:t>
              </a:r>
              <a:r>
                <a:rPr lang="fr-FR" sz="1100" b="0" i="0" u="none" strike="noStrike" cap="none" dirty="0">
                  <a:solidFill>
                    <a:schemeClr val="dk1"/>
                  </a:solidFill>
                  <a:latin typeface="Calibri"/>
                  <a:ea typeface="Calibri"/>
                  <a:cs typeface="Calibri"/>
                  <a:sym typeface="Calibri"/>
                </a:rPr>
                <a:t> in </a:t>
              </a:r>
              <a:r>
                <a:rPr lang="fr-FR" sz="1100" b="0" i="0" u="none" strike="noStrike" cap="none" dirty="0" err="1">
                  <a:solidFill>
                    <a:schemeClr val="dk1"/>
                  </a:solidFill>
                  <a:latin typeface="Calibri"/>
                  <a:ea typeface="Calibri"/>
                  <a:cs typeface="Calibri"/>
                  <a:sym typeface="Calibri"/>
                </a:rPr>
                <a:t>space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be</a:t>
              </a:r>
              <a:r>
                <a:rPr lang="fr-FR" sz="1100" b="0" i="0" u="none" strike="noStrike" cap="none" dirty="0">
                  <a:solidFill>
                    <a:schemeClr val="dk1"/>
                  </a:solidFill>
                  <a:latin typeface="Calibri"/>
                  <a:ea typeface="Calibri"/>
                  <a:cs typeface="Calibri"/>
                  <a:sym typeface="Calibri"/>
                </a:rPr>
                <a:t> in </a:t>
              </a:r>
              <a:r>
                <a:rPr lang="fr-FR" sz="1100" b="0" i="0" u="none" strike="noStrike" cap="none" dirty="0" err="1">
                  <a:solidFill>
                    <a:schemeClr val="dk1"/>
                  </a:solidFill>
                  <a:latin typeface="Calibri"/>
                  <a:ea typeface="Calibri"/>
                  <a:cs typeface="Calibri"/>
                  <a:sym typeface="Calibri"/>
                </a:rPr>
                <a:t>such</a:t>
              </a:r>
              <a:r>
                <a:rPr lang="fr-FR" sz="1100" b="0" i="0" u="none" strike="noStrike" cap="none" dirty="0">
                  <a:solidFill>
                    <a:schemeClr val="dk1"/>
                  </a:solidFill>
                  <a:latin typeface="Calibri"/>
                  <a:ea typeface="Calibri"/>
                  <a:cs typeface="Calibri"/>
                  <a:sym typeface="Calibri"/>
                </a:rPr>
                <a:t> motion?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15</a:t>
              </a:r>
              <a:r>
                <a:rPr lang="fr-FR" sz="1100" b="1" i="0" u="none" strike="noStrike" cap="none" dirty="0">
                  <a:solidFill>
                    <a:schemeClr val="dk1"/>
                  </a:solidFill>
                  <a:latin typeface="Calibri"/>
                  <a:ea typeface="Calibri"/>
                  <a:cs typeface="Calibri"/>
                  <a:sym typeface="Calibri"/>
                </a:rPr>
                <a:t>: </a:t>
              </a:r>
              <a:r>
                <a:rPr lang="fr-FR" sz="1100" i="0" u="none" strike="noStrike" cap="none" dirty="0">
                  <a:solidFill>
                    <a:schemeClr val="dk1"/>
                  </a:solidFill>
                  <a:latin typeface="Calibri"/>
                  <a:ea typeface="Calibri"/>
                  <a:cs typeface="Calibri"/>
                  <a:sym typeface="Calibri"/>
                </a:rPr>
                <a:t>In</a:t>
              </a:r>
              <a:r>
                <a:rPr lang="fr-FR" sz="1100" b="1" i="0" u="none" strike="noStrike" cap="none" dirty="0">
                  <a:solidFill>
                    <a:schemeClr val="dk1"/>
                  </a:solidFill>
                  <a:latin typeface="Calibri"/>
                  <a:ea typeface="Calibri"/>
                  <a:cs typeface="Calibri"/>
                  <a:sym typeface="Calibri"/>
                </a:rPr>
                <a:t> </a:t>
              </a:r>
              <a:r>
                <a:rPr lang="fr-FR" sz="1100" b="0" i="0" u="none" strike="noStrike" cap="none" dirty="0">
                  <a:solidFill>
                    <a:schemeClr val="dk1"/>
                  </a:solidFill>
                  <a:latin typeface="Calibri"/>
                  <a:ea typeface="Calibri"/>
                  <a:cs typeface="Calibri"/>
                  <a:sym typeface="Calibri"/>
                </a:rPr>
                <a:t>relation to </a:t>
              </a:r>
              <a:r>
                <a:rPr lang="fr-FR" sz="1100" b="0" i="0" u="none" strike="noStrike" cap="none" dirty="0" err="1">
                  <a:solidFill>
                    <a:schemeClr val="dk1"/>
                  </a:solidFill>
                  <a:latin typeface="Calibri"/>
                  <a:ea typeface="Calibri"/>
                  <a:cs typeface="Calibri"/>
                  <a:sym typeface="Calibri"/>
                </a:rPr>
                <a:t>what</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might</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astronaut</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be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moving</a:t>
              </a: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br>
                <a:rPr lang="fr-FR" sz="1100" b="0" i="0" u="none" strike="noStrike" cap="none" dirty="0">
                  <a:solidFill>
                    <a:schemeClr val="dk1"/>
                  </a:solidFill>
                  <a:latin typeface="Calibri"/>
                  <a:ea typeface="Calibri"/>
                  <a:cs typeface="Calibri"/>
                  <a:sym typeface="Calibri"/>
                </a:rPr>
              </a:br>
              <a:br>
                <a:rPr lang="fr-FR" sz="1100" b="0" i="0" u="none" strike="noStrike" cap="none" dirty="0">
                  <a:solidFill>
                    <a:schemeClr val="dk1"/>
                  </a:solidFill>
                  <a:latin typeface="Calibri"/>
                  <a:ea typeface="Calibri"/>
                  <a:cs typeface="Calibri"/>
                  <a:sym typeface="Calibri"/>
                </a:rPr>
              </a:br>
              <a:r>
                <a:rPr lang="fr-FR" sz="1100" b="1" i="0" u="none" strike="noStrike" cap="none" dirty="0">
                  <a:solidFill>
                    <a:schemeClr val="dk1"/>
                  </a:solidFill>
                  <a:latin typeface="Calibri"/>
                  <a:ea typeface="Calibri"/>
                  <a:cs typeface="Calibri"/>
                  <a:sym typeface="Calibri"/>
                </a:rPr>
                <a:t>p.16</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What</a:t>
              </a:r>
              <a:r>
                <a:rPr lang="fr-FR" sz="1100" b="0" i="0" u="none" strike="noStrike" cap="none" dirty="0">
                  <a:solidFill>
                    <a:schemeClr val="dk1"/>
                  </a:solidFill>
                  <a:latin typeface="Calibri"/>
                  <a:ea typeface="Calibri"/>
                  <a:cs typeface="Calibri"/>
                  <a:sym typeface="Calibri"/>
                </a:rPr>
                <a:t> do </a:t>
              </a:r>
              <a:r>
                <a:rPr lang="fr-FR" sz="1100" b="0" i="0" u="none" strike="noStrike" cap="none" dirty="0" err="1">
                  <a:solidFill>
                    <a:schemeClr val="dk1"/>
                  </a:solidFill>
                  <a:latin typeface="Calibri"/>
                  <a:ea typeface="Calibri"/>
                  <a:cs typeface="Calibri"/>
                  <a:sym typeface="Calibri"/>
                </a:rPr>
                <a:t>you</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think</a:t>
              </a:r>
              <a:r>
                <a:rPr lang="fr-FR" sz="1100" b="0" i="0" u="none" strike="noStrike" cap="none" dirty="0">
                  <a:solidFill>
                    <a:schemeClr val="dk1"/>
                  </a:solidFill>
                  <a:latin typeface="Calibri"/>
                  <a:ea typeface="Calibri"/>
                  <a:cs typeface="Calibri"/>
                  <a:sym typeface="Calibri"/>
                </a:rPr>
                <a:t> the mass of a </a:t>
              </a:r>
              <a:r>
                <a:rPr lang="fr-FR" sz="1100" b="0" i="0" u="none" strike="noStrike" cap="none" dirty="0" err="1">
                  <a:solidFill>
                    <a:schemeClr val="dk1"/>
                  </a:solidFill>
                  <a:latin typeface="Calibri"/>
                  <a:ea typeface="Calibri"/>
                  <a:cs typeface="Calibri"/>
                  <a:sym typeface="Calibri"/>
                </a:rPr>
                <a:t>space</a:t>
              </a:r>
              <a:r>
                <a:rPr lang="fr-FR" sz="1100" b="0" i="0" u="none" strike="noStrike" cap="none" dirty="0">
                  <a:solidFill>
                    <a:schemeClr val="dk1"/>
                  </a:solidFill>
                  <a:latin typeface="Calibri"/>
                  <a:ea typeface="Calibri"/>
                  <a:cs typeface="Calibri"/>
                  <a:sym typeface="Calibri"/>
                </a:rPr>
                <a:t> station </a:t>
              </a:r>
              <a:r>
                <a:rPr lang="fr-FR" sz="1100" b="0" i="0" u="none" strike="noStrike" cap="none" dirty="0" err="1">
                  <a:solidFill>
                    <a:schemeClr val="dk1"/>
                  </a:solidFill>
                  <a:latin typeface="Calibri"/>
                  <a:ea typeface="Calibri"/>
                  <a:cs typeface="Calibri"/>
                  <a:sym typeface="Calibri"/>
                </a:rPr>
                <a:t>could</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be</a:t>
              </a:r>
              <a:r>
                <a:rPr lang="fr-FR" sz="1100" b="0" i="0" u="none" strike="noStrike" cap="none" dirty="0">
                  <a:solidFill>
                    <a:schemeClr val="dk1"/>
                  </a:solidFill>
                  <a:latin typeface="Calibri"/>
                  <a:ea typeface="Calibri"/>
                  <a:cs typeface="Calibri"/>
                  <a:sym typeface="Calibri"/>
                </a:rPr>
                <a:t>? ...............................................................................................</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          (for </a:t>
              </a:r>
              <a:r>
                <a:rPr lang="fr-FR" sz="1100" b="0" i="0" u="none" strike="noStrike" cap="none" dirty="0" err="1">
                  <a:solidFill>
                    <a:schemeClr val="dk1"/>
                  </a:solidFill>
                  <a:latin typeface="Calibri"/>
                  <a:ea typeface="Calibri"/>
                  <a:cs typeface="Calibri"/>
                  <a:sym typeface="Calibri"/>
                </a:rPr>
                <a:t>example</a:t>
              </a:r>
              <a:r>
                <a:rPr lang="fr-FR" sz="1100" b="0" i="0" u="none" strike="noStrike" cap="none" dirty="0">
                  <a:solidFill>
                    <a:schemeClr val="dk1"/>
                  </a:solidFill>
                  <a:latin typeface="Calibri"/>
                  <a:ea typeface="Calibri"/>
                  <a:cs typeface="Calibri"/>
                  <a:sym typeface="Calibri"/>
                </a:rPr>
                <a:t>, the ISS in </a:t>
              </a:r>
              <a:r>
                <a:rPr lang="fr-FR" sz="1100" b="0" i="0" u="none" strike="noStrike" cap="none" dirty="0" err="1">
                  <a:solidFill>
                    <a:schemeClr val="dk1"/>
                  </a:solidFill>
                  <a:latin typeface="Calibri"/>
                  <a:ea typeface="Calibri"/>
                  <a:cs typeface="Calibri"/>
                  <a:sym typeface="Calibri"/>
                </a:rPr>
                <a:t>which</a:t>
              </a:r>
              <a:r>
                <a:rPr lang="fr-FR" sz="1100" b="0" i="0" u="none" strike="noStrike" cap="none" dirty="0">
                  <a:solidFill>
                    <a:schemeClr val="dk1"/>
                  </a:solidFill>
                  <a:latin typeface="Calibri"/>
                  <a:ea typeface="Calibri"/>
                  <a:cs typeface="Calibri"/>
                  <a:sym typeface="Calibri"/>
                </a:rPr>
                <a:t> Thomas Pesquet </a:t>
              </a:r>
              <a:r>
                <a:rPr lang="fr-FR" sz="1100" b="0" i="0" u="none" strike="noStrike" cap="none" dirty="0" err="1">
                  <a:solidFill>
                    <a:schemeClr val="dk1"/>
                  </a:solidFill>
                  <a:latin typeface="Calibri"/>
                  <a:ea typeface="Calibri"/>
                  <a:cs typeface="Calibri"/>
                  <a:sym typeface="Calibri"/>
                </a:rPr>
                <a:t>was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stationed</a:t>
              </a:r>
              <a:r>
                <a:rPr lang="fr-FR" sz="1100" b="0"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p.</a:t>
              </a:r>
              <a:r>
                <a:rPr lang="fr-FR" sz="1100" b="1" dirty="0">
                  <a:solidFill>
                    <a:schemeClr val="dk1"/>
                  </a:solidFill>
                  <a:latin typeface="Calibri"/>
                  <a:ea typeface="Calibri"/>
                  <a:cs typeface="Calibri"/>
                  <a:sym typeface="Calibri"/>
                </a:rPr>
                <a:t>20 </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astronaut</a:t>
              </a:r>
              <a:r>
                <a:rPr lang="fr-FR" sz="1100" b="0" i="0" u="none" strike="noStrike" cap="none" dirty="0">
                  <a:solidFill>
                    <a:schemeClr val="dk1"/>
                  </a:solidFill>
                  <a:latin typeface="Calibri"/>
                  <a:ea typeface="Calibri"/>
                  <a:cs typeface="Calibri"/>
                  <a:sym typeface="Calibri"/>
                </a:rPr>
                <a:t> and the </a:t>
              </a:r>
              <a:r>
                <a:rPr lang="fr-FR" sz="1100" b="0" i="0" u="none" strike="noStrike" cap="none" dirty="0" err="1">
                  <a:solidFill>
                    <a:schemeClr val="dk1"/>
                  </a:solidFill>
                  <a:latin typeface="Calibri"/>
                  <a:ea typeface="Calibri"/>
                  <a:cs typeface="Calibri"/>
                  <a:sym typeface="Calibri"/>
                </a:rPr>
                <a:t>space</a:t>
              </a:r>
              <a:r>
                <a:rPr lang="fr-FR" sz="1100" b="0" i="0" u="none" strike="noStrike" cap="none" dirty="0">
                  <a:solidFill>
                    <a:schemeClr val="dk1"/>
                  </a:solidFill>
                  <a:latin typeface="Calibri"/>
                  <a:ea typeface="Calibri"/>
                  <a:cs typeface="Calibri"/>
                  <a:sym typeface="Calibri"/>
                </a:rPr>
                <a:t> station move at the </a:t>
              </a:r>
              <a:r>
                <a:rPr lang="fr-FR" sz="1100" b="0" i="0" u="none" strike="noStrike" cap="none" dirty="0" err="1">
                  <a:solidFill>
                    <a:schemeClr val="dk1"/>
                  </a:solidFill>
                  <a:latin typeface="Calibri"/>
                  <a:ea typeface="Calibri"/>
                  <a:cs typeface="Calibri"/>
                  <a:sym typeface="Calibri"/>
                </a:rPr>
                <a:t>same</a:t>
              </a:r>
              <a:r>
                <a:rPr lang="fr-FR" sz="1100" b="0" i="0" u="none" strike="noStrike" cap="none" dirty="0">
                  <a:solidFill>
                    <a:schemeClr val="dk1"/>
                  </a:solidFill>
                  <a:latin typeface="Calibri"/>
                  <a:ea typeface="Calibri"/>
                  <a:cs typeface="Calibri"/>
                  <a:sym typeface="Calibri"/>
                </a:rPr>
                <a:t> speed, </a:t>
              </a:r>
              <a:r>
                <a:rPr lang="fr-FR" sz="1100" b="0" i="0" u="none" strike="noStrike" cap="none" dirty="0" err="1">
                  <a:solidFill>
                    <a:schemeClr val="dk1"/>
                  </a:solidFill>
                  <a:latin typeface="Calibri"/>
                  <a:ea typeface="Calibri"/>
                  <a:cs typeface="Calibri"/>
                  <a:sym typeface="Calibri"/>
                </a:rPr>
                <a:t>even</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though</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they</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don't</a:t>
              </a:r>
              <a:r>
                <a:rPr lang="fr-FR" sz="1100" b="0" i="0" u="none" strike="noStrike" cap="none" dirty="0">
                  <a:solidFill>
                    <a:schemeClr val="dk1"/>
                  </a:solidFill>
                  <a:latin typeface="Calibri"/>
                  <a:ea typeface="Calibri"/>
                  <a:cs typeface="Calibri"/>
                  <a:sym typeface="Calibri"/>
                </a:rPr>
                <a:t> have the </a:t>
              </a:r>
              <a:r>
                <a:rPr lang="fr-FR" sz="1100" b="0" i="0" u="none" strike="noStrike" cap="none" dirty="0" err="1">
                  <a:solidFill>
                    <a:schemeClr val="dk1"/>
                  </a:solidFill>
                  <a:latin typeface="Calibri"/>
                  <a:ea typeface="Calibri"/>
                  <a:cs typeface="Calibri"/>
                  <a:sym typeface="Calibri"/>
                </a:rPr>
                <a:t>same</a:t>
              </a:r>
              <a:r>
                <a:rPr lang="fr-FR" sz="1100" b="0" i="0" u="none" strike="noStrike" cap="none" dirty="0">
                  <a:solidFill>
                    <a:schemeClr val="dk1"/>
                  </a:solidFill>
                  <a:latin typeface="Calibri"/>
                  <a:ea typeface="Calibri"/>
                  <a:cs typeface="Calibri"/>
                  <a:sym typeface="Calibri"/>
                </a:rPr>
                <a:t> mass at all. </a:t>
              </a:r>
              <a:br>
                <a:rPr lang="fr-FR" sz="1100" b="0" i="0" u="none" strike="noStrike" cap="none" dirty="0">
                  <a:solidFill>
                    <a:schemeClr val="dk1"/>
                  </a:solidFill>
                  <a:latin typeface="Calibri"/>
                  <a:ea typeface="Calibri"/>
                  <a:cs typeface="Calibri"/>
                  <a:sym typeface="Calibri"/>
                </a:rPr>
              </a:br>
              <a:r>
                <a:rPr lang="fr-FR" sz="1100" b="0" i="0" u="none" strike="noStrike" cap="none" dirty="0" err="1">
                  <a:solidFill>
                    <a:schemeClr val="dk1"/>
                  </a:solidFill>
                  <a:latin typeface="Calibri"/>
                  <a:ea typeface="Calibri"/>
                  <a:cs typeface="Calibri"/>
                  <a:sym typeface="Calibri"/>
                </a:rPr>
                <a:t>What</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does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this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make</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you</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think</a:t>
              </a:r>
              <a:r>
                <a:rPr lang="fr-FR" sz="1100" b="0" i="0" u="none" strike="noStrike" cap="none" dirty="0">
                  <a:solidFill>
                    <a:schemeClr val="dk1"/>
                  </a:solidFill>
                  <a:latin typeface="Calibri"/>
                  <a:ea typeface="Calibri"/>
                  <a:cs typeface="Calibri"/>
                  <a:sym typeface="Calibri"/>
                </a:rPr>
                <a:t> of?</a:t>
              </a:r>
              <a:br>
                <a:rPr lang="fr-FR" sz="1100" b="0" i="0" u="none" strike="noStrike" cap="none" dirty="0">
                  <a:solidFill>
                    <a:schemeClr val="dk1"/>
                  </a:solidFill>
                  <a:latin typeface="Calibri"/>
                  <a:ea typeface="Calibri"/>
                  <a:cs typeface="Calibri"/>
                  <a:sym typeface="Calibri"/>
                </a:rPr>
              </a:br>
              <a:r>
                <a:rPr lang="fr-FR" sz="1100" b="0" i="0" u="none" strike="noStrike" cap="none" dirty="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2"/>
          <p:cNvGrpSpPr/>
          <p:nvPr/>
        </p:nvGrpSpPr>
        <p:grpSpPr>
          <a:xfrm>
            <a:off x="138111" y="197574"/>
            <a:ext cx="8716672" cy="6462851"/>
            <a:chOff x="213664" y="237368"/>
            <a:chExt cx="8716672" cy="6462851"/>
          </a:xfrm>
        </p:grpSpPr>
        <p:sp>
          <p:nvSpPr>
            <p:cNvPr id="94" name="Google Shape;94;p2"/>
            <p:cNvSpPr/>
            <p:nvPr/>
          </p:nvSpPr>
          <p:spPr>
            <a:xfrm>
              <a:off x="213664" y="237368"/>
              <a:ext cx="8716672" cy="646285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txBox="1"/>
            <p:nvPr/>
          </p:nvSpPr>
          <p:spPr>
            <a:xfrm>
              <a:off x="4506665" y="4972610"/>
              <a:ext cx="4240213" cy="723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1" u="none" strike="noStrike" cap="none" dirty="0">
                  <a:solidFill>
                    <a:schemeClr val="dk1"/>
                  </a:solidFill>
                  <a:latin typeface="Calibri"/>
                  <a:ea typeface="Calibri"/>
                  <a:cs typeface="Calibri"/>
                  <a:sym typeface="Calibri"/>
                </a:rPr>
                <a:t>=&gt; How can </a:t>
              </a:r>
              <a:r>
                <a:rPr lang="fr-FR" sz="1400" b="1" i="1" u="none" strike="noStrike" cap="none" dirty="0" err="1">
                  <a:solidFill>
                    <a:schemeClr val="dk1"/>
                  </a:solidFill>
                  <a:latin typeface="Calibri"/>
                  <a:ea typeface="Calibri"/>
                  <a:cs typeface="Calibri"/>
                  <a:sym typeface="Calibri"/>
                </a:rPr>
                <a:t>we</a:t>
              </a:r>
              <a:r>
                <a:rPr lang="fr-FR" sz="1400" b="1" i="1" u="none" strike="noStrike" cap="none" dirty="0">
                  <a:solidFill>
                    <a:schemeClr val="dk1"/>
                  </a:solidFill>
                  <a:latin typeface="Calibri"/>
                  <a:ea typeface="Calibri"/>
                  <a:cs typeface="Calibri"/>
                  <a:sym typeface="Calibri"/>
                </a:rPr>
                <a:t> </a:t>
              </a:r>
              <a:r>
                <a:rPr lang="fr-FR" sz="1400" b="1" i="1" u="none" strike="noStrike" cap="none" dirty="0" err="1">
                  <a:solidFill>
                    <a:schemeClr val="dk1"/>
                  </a:solidFill>
                  <a:latin typeface="Calibri"/>
                  <a:ea typeface="Calibri"/>
                  <a:cs typeface="Calibri"/>
                  <a:sym typeface="Calibri"/>
                </a:rPr>
                <a:t>explain</a:t>
              </a:r>
              <a:r>
                <a:rPr lang="fr-FR" sz="1400" b="1" i="1" u="none" strike="noStrike" cap="none" dirty="0">
                  <a:solidFill>
                    <a:schemeClr val="dk1"/>
                  </a:solidFill>
                  <a:latin typeface="Calibri"/>
                  <a:ea typeface="Calibri"/>
                  <a:cs typeface="Calibri"/>
                  <a:sym typeface="Calibri"/>
                </a:rPr>
                <a:t> the </a:t>
              </a:r>
              <a:r>
                <a:rPr lang="fr-FR" sz="1400" b="1" i="1" u="none" strike="noStrike" cap="none" dirty="0" err="1">
                  <a:solidFill>
                    <a:schemeClr val="dk1"/>
                  </a:solidFill>
                  <a:latin typeface="Calibri"/>
                  <a:ea typeface="Calibri"/>
                  <a:cs typeface="Calibri"/>
                  <a:sym typeface="Calibri"/>
                </a:rPr>
                <a:t>similarities</a:t>
              </a:r>
              <a:r>
                <a:rPr lang="fr-FR" sz="1400" b="1" i="1" u="none" strike="noStrike" cap="none" dirty="0">
                  <a:solidFill>
                    <a:schemeClr val="dk1"/>
                  </a:solidFill>
                  <a:latin typeface="Calibri"/>
                  <a:ea typeface="Calibri"/>
                  <a:cs typeface="Calibri"/>
                  <a:sym typeface="Calibri"/>
                </a:rPr>
                <a:t> </a:t>
              </a:r>
              <a:br>
                <a:rPr lang="fr-FR" sz="1400" b="1" i="1" u="none" strike="noStrike" cap="none" dirty="0">
                  <a:solidFill>
                    <a:schemeClr val="dk1"/>
                  </a:solidFill>
                  <a:latin typeface="Calibri"/>
                  <a:ea typeface="Calibri"/>
                  <a:cs typeface="Calibri"/>
                  <a:sym typeface="Calibri"/>
                </a:rPr>
              </a:br>
              <a:r>
                <a:rPr lang="fr-FR" sz="1400" b="1" i="1" u="none" strike="noStrike" cap="none" dirty="0" err="1">
                  <a:solidFill>
                    <a:schemeClr val="dk1"/>
                  </a:solidFill>
                  <a:latin typeface="Calibri"/>
                  <a:ea typeface="Calibri"/>
                  <a:cs typeface="Calibri"/>
                  <a:sym typeface="Calibri"/>
                </a:rPr>
                <a:t>between</a:t>
              </a:r>
              <a:r>
                <a:rPr lang="fr-FR" sz="1400" b="1" i="1" u="none" strike="noStrike" cap="none" dirty="0">
                  <a:solidFill>
                    <a:schemeClr val="dk1"/>
                  </a:solidFill>
                  <a:latin typeface="Calibri"/>
                  <a:ea typeface="Calibri"/>
                  <a:cs typeface="Calibri"/>
                  <a:sym typeface="Calibri"/>
                </a:rPr>
                <a:t> </a:t>
              </a:r>
              <a:r>
                <a:rPr lang="fr-FR" sz="1400" b="1" i="1" u="none" strike="noStrike" cap="none" dirty="0" err="1">
                  <a:solidFill>
                    <a:schemeClr val="dk1"/>
                  </a:solidFill>
                  <a:latin typeface="Calibri"/>
                  <a:ea typeface="Calibri"/>
                  <a:cs typeface="Calibri"/>
                  <a:sym typeface="Calibri"/>
                </a:rPr>
                <a:t>falling</a:t>
              </a:r>
              <a:r>
                <a:rPr lang="fr-FR" sz="1400" b="1" i="1" u="none" strike="noStrike" cap="none" dirty="0">
                  <a:solidFill>
                    <a:schemeClr val="dk1"/>
                  </a:solidFill>
                  <a:latin typeface="Calibri"/>
                  <a:ea typeface="Calibri"/>
                  <a:cs typeface="Calibri"/>
                  <a:sym typeface="Calibri"/>
                </a:rPr>
                <a:t> and orbital motion? </a:t>
              </a:r>
              <a:endParaRPr sz="1800" b="0" i="0" u="none" strike="noStrike" cap="none" dirty="0">
                <a:solidFill>
                  <a:schemeClr val="dk1"/>
                </a:solidFill>
                <a:latin typeface="Arial"/>
                <a:ea typeface="Arial"/>
                <a:cs typeface="Arial"/>
                <a:sym typeface="Arial"/>
              </a:endParaRPr>
            </a:p>
          </p:txBody>
        </p:sp>
        <p:grpSp>
          <p:nvGrpSpPr>
            <p:cNvPr id="96" name="Google Shape;96;p2"/>
            <p:cNvGrpSpPr/>
            <p:nvPr/>
          </p:nvGrpSpPr>
          <p:grpSpPr>
            <a:xfrm>
              <a:off x="526032" y="391694"/>
              <a:ext cx="8404304" cy="6308525"/>
              <a:chOff x="526032" y="391694"/>
              <a:chExt cx="8404304" cy="6308525"/>
            </a:xfrm>
          </p:grpSpPr>
          <p:grpSp>
            <p:nvGrpSpPr>
              <p:cNvPr id="97" name="Google Shape;97;p2"/>
              <p:cNvGrpSpPr/>
              <p:nvPr/>
            </p:nvGrpSpPr>
            <p:grpSpPr>
              <a:xfrm>
                <a:off x="4282136" y="2296161"/>
                <a:ext cx="4648200" cy="2188845"/>
                <a:chOff x="-585470" y="-121920"/>
                <a:chExt cx="4648200" cy="2188845"/>
              </a:xfrm>
            </p:grpSpPr>
            <p:grpSp>
              <p:nvGrpSpPr>
                <p:cNvPr id="98" name="Google Shape;98;p2"/>
                <p:cNvGrpSpPr/>
                <p:nvPr/>
              </p:nvGrpSpPr>
              <p:grpSpPr>
                <a:xfrm>
                  <a:off x="-76200" y="1457325"/>
                  <a:ext cx="3543300" cy="609600"/>
                  <a:chOff x="-342107" y="95340"/>
                  <a:chExt cx="3544424" cy="610166"/>
                </a:xfrm>
              </p:grpSpPr>
              <p:sp>
                <p:nvSpPr>
                  <p:cNvPr id="99" name="Google Shape;99;p2"/>
                  <p:cNvSpPr txBox="1"/>
                  <p:nvPr/>
                </p:nvSpPr>
                <p:spPr>
                  <a:xfrm>
                    <a:off x="-254458" y="95340"/>
                    <a:ext cx="3456775" cy="610166"/>
                  </a:xfrm>
                  <a:prstGeom prst="rect">
                    <a:avLst/>
                  </a:prstGeom>
                  <a:solidFill>
                    <a:srgbClr val="FFFFFF"/>
                  </a:solid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In both cases, bodies with different masses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move at the same speed.</a:t>
                    </a:r>
                    <a:endParaRPr sz="1100" b="0" i="0" u="none" strike="noStrike" cap="none">
                      <a:solidFill>
                        <a:schemeClr val="dk1"/>
                      </a:solidFill>
                      <a:latin typeface="Calibri"/>
                      <a:ea typeface="Calibri"/>
                      <a:cs typeface="Calibri"/>
                      <a:sym typeface="Calibri"/>
                    </a:endParaRPr>
                  </a:p>
                </p:txBody>
              </p:sp>
              <p:sp>
                <p:nvSpPr>
                  <p:cNvPr id="100" name="Google Shape;100;p2"/>
                  <p:cNvSpPr/>
                  <p:nvPr/>
                </p:nvSpPr>
                <p:spPr>
                  <a:xfrm>
                    <a:off x="-342107" y="336431"/>
                    <a:ext cx="120650" cy="103505"/>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 name="Google Shape;101;p2"/>
                <p:cNvSpPr txBox="1"/>
                <p:nvPr/>
              </p:nvSpPr>
              <p:spPr>
                <a:xfrm>
                  <a:off x="-585470" y="-121920"/>
                  <a:ext cx="4648200" cy="3619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fr-FR" sz="1400" b="1" i="0" u="sng" strike="noStrike" cap="none">
                      <a:solidFill>
                        <a:schemeClr val="dk1"/>
                      </a:solidFill>
                      <a:latin typeface="Calibri"/>
                      <a:ea typeface="Calibri"/>
                      <a:cs typeface="Calibri"/>
                      <a:sym typeface="Calibri"/>
                    </a:rPr>
                    <a:t>What do falling and orbital motion have in common</a:t>
                  </a:r>
                  <a:r>
                    <a:rPr lang="fr-FR" sz="1400" b="1"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p:txBody>
            </p:sp>
            <p:grpSp>
              <p:nvGrpSpPr>
                <p:cNvPr id="102" name="Google Shape;102;p2"/>
                <p:cNvGrpSpPr/>
                <p:nvPr/>
              </p:nvGrpSpPr>
              <p:grpSpPr>
                <a:xfrm>
                  <a:off x="-76200" y="533400"/>
                  <a:ext cx="3543300" cy="749300"/>
                  <a:chOff x="-352458" y="0"/>
                  <a:chExt cx="3543632" cy="749300"/>
                </a:xfrm>
              </p:grpSpPr>
              <p:sp>
                <p:nvSpPr>
                  <p:cNvPr id="103" name="Google Shape;103;p2"/>
                  <p:cNvSpPr txBox="1"/>
                  <p:nvPr/>
                </p:nvSpPr>
                <p:spPr>
                  <a:xfrm>
                    <a:off x="-257205" y="0"/>
                    <a:ext cx="3448379" cy="749300"/>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In both cases, from the point of view of moving bodies, the objects are in a state of weightlessness. </a:t>
                    </a:r>
                    <a:br>
                      <a:rPr lang="fr-FR" sz="1200" b="0" i="0" u="none" strike="noStrike" cap="none">
                        <a:solidFill>
                          <a:schemeClr val="dk1"/>
                        </a:solidFill>
                        <a:latin typeface="Calibri"/>
                        <a:ea typeface="Calibri"/>
                        <a:cs typeface="Calibri"/>
                        <a:sym typeface="Calibri"/>
                      </a:rPr>
                    </a:br>
                    <a:r>
                      <a:rPr lang="fr-FR" sz="1200" b="0" i="0" u="none" strike="noStrike" cap="none">
                        <a:solidFill>
                          <a:schemeClr val="dk1"/>
                        </a:solidFill>
                        <a:latin typeface="Calibri"/>
                        <a:ea typeface="Calibri"/>
                        <a:cs typeface="Calibri"/>
                        <a:sym typeface="Calibri"/>
                      </a:rPr>
                      <a:t>objects are in a state of weightlessness.</a:t>
                    </a:r>
                    <a:endParaRPr sz="1100" b="0" i="0" u="none" strike="noStrike" cap="none">
                      <a:solidFill>
                        <a:schemeClr val="dk1"/>
                      </a:solidFill>
                      <a:latin typeface="Calibri"/>
                      <a:ea typeface="Calibri"/>
                      <a:cs typeface="Calibri"/>
                      <a:sym typeface="Calibri"/>
                    </a:endParaRPr>
                  </a:p>
                </p:txBody>
              </p:sp>
              <p:sp>
                <p:nvSpPr>
                  <p:cNvPr id="104" name="Google Shape;104;p2"/>
                  <p:cNvSpPr/>
                  <p:nvPr/>
                </p:nvSpPr>
                <p:spPr>
                  <a:xfrm>
                    <a:off x="-352458" y="247650"/>
                    <a:ext cx="120612" cy="103409"/>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05" name="Google Shape;105;p2"/>
              <p:cNvGrpSpPr/>
              <p:nvPr/>
            </p:nvGrpSpPr>
            <p:grpSpPr>
              <a:xfrm>
                <a:off x="528173" y="1608989"/>
                <a:ext cx="3925461" cy="5091230"/>
                <a:chOff x="317356" y="684377"/>
                <a:chExt cx="3925461" cy="5091230"/>
              </a:xfrm>
            </p:grpSpPr>
            <p:grpSp>
              <p:nvGrpSpPr>
                <p:cNvPr id="106" name="Google Shape;106;p2"/>
                <p:cNvGrpSpPr/>
                <p:nvPr/>
              </p:nvGrpSpPr>
              <p:grpSpPr>
                <a:xfrm>
                  <a:off x="462726" y="684377"/>
                  <a:ext cx="3608593" cy="1273810"/>
                  <a:chOff x="93752" y="0"/>
                  <a:chExt cx="3609156" cy="1274026"/>
                </a:xfrm>
              </p:grpSpPr>
              <p:grpSp>
                <p:nvGrpSpPr>
                  <p:cNvPr id="107" name="Google Shape;107;p2"/>
                  <p:cNvGrpSpPr/>
                  <p:nvPr/>
                </p:nvGrpSpPr>
                <p:grpSpPr>
                  <a:xfrm>
                    <a:off x="93752" y="0"/>
                    <a:ext cx="3609156" cy="1274026"/>
                    <a:chOff x="386715" y="0"/>
                    <a:chExt cx="3609156" cy="1275474"/>
                  </a:xfrm>
                </p:grpSpPr>
                <p:sp>
                  <p:nvSpPr>
                    <p:cNvPr id="108" name="Google Shape;108;p2"/>
                    <p:cNvSpPr txBox="1"/>
                    <p:nvPr/>
                  </p:nvSpPr>
                  <p:spPr>
                    <a:xfrm>
                      <a:off x="452761" y="0"/>
                      <a:ext cx="2494626" cy="475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Objects fall at the same speed regardless of their mass.</a:t>
                      </a: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386715" y="525539"/>
                      <a:ext cx="3609156" cy="74993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fr-FR" sz="1200" b="0" i="1" u="sng" strike="noStrike" cap="none" dirty="0" err="1">
                          <a:solidFill>
                            <a:schemeClr val="dk1"/>
                          </a:solidFill>
                          <a:latin typeface="Calibri"/>
                          <a:ea typeface="Calibri"/>
                          <a:cs typeface="Calibri"/>
                          <a:sym typeface="Calibri"/>
                        </a:rPr>
                        <a:t>Comic</a:t>
                      </a:r>
                      <a:r>
                        <a:rPr lang="fr-FR" sz="1200" b="0" i="1" u="sng" strike="noStrike" cap="none" dirty="0">
                          <a:solidFill>
                            <a:schemeClr val="dk1"/>
                          </a:solidFill>
                          <a:latin typeface="Calibri"/>
                          <a:ea typeface="Calibri"/>
                          <a:cs typeface="Calibri"/>
                          <a:sym typeface="Calibri"/>
                        </a:rPr>
                        <a:t> page(s) </a:t>
                      </a:r>
                      <a:r>
                        <a:rPr lang="fr-FR" sz="1200" b="0" i="1" u="sng" strike="noStrike" cap="none" dirty="0" err="1">
                          <a:solidFill>
                            <a:schemeClr val="dk1"/>
                          </a:solidFill>
                          <a:latin typeface="Calibri"/>
                          <a:ea typeface="Calibri"/>
                          <a:cs typeface="Calibri"/>
                          <a:sym typeface="Calibri"/>
                        </a:rPr>
                        <a:t>illustrating</a:t>
                      </a:r>
                      <a:r>
                        <a:rPr lang="fr-FR" sz="1200" b="0" i="1" u="sng" strike="noStrike" cap="none" dirty="0">
                          <a:solidFill>
                            <a:schemeClr val="dk1"/>
                          </a:solidFill>
                          <a:latin typeface="Calibri"/>
                          <a:ea typeface="Calibri"/>
                          <a:cs typeface="Calibri"/>
                          <a:sym typeface="Calibri"/>
                        </a:rPr>
                        <a:t> </a:t>
                      </a:r>
                      <a:r>
                        <a:rPr lang="fr-FR" sz="1200" b="0" i="1" u="sng" strike="noStrike" cap="none" dirty="0" err="1">
                          <a:solidFill>
                            <a:schemeClr val="dk1"/>
                          </a:solidFill>
                          <a:latin typeface="Calibri"/>
                          <a:ea typeface="Calibri"/>
                          <a:cs typeface="Calibri"/>
                          <a:sym typeface="Calibri"/>
                        </a:rPr>
                        <a:t>this</a:t>
                      </a:r>
                      <a:r>
                        <a:rPr lang="fr-FR" sz="1200" b="0" i="1" u="sng" strike="noStrike" cap="none" dirty="0">
                          <a:solidFill>
                            <a:schemeClr val="dk1"/>
                          </a:solidFill>
                          <a:latin typeface="Calibri"/>
                          <a:ea typeface="Calibri"/>
                          <a:cs typeface="Calibri"/>
                          <a:sym typeface="Calibri"/>
                        </a:rPr>
                        <a:t> sentence</a:t>
                      </a:r>
                      <a:r>
                        <a:rPr lang="fr-FR" sz="1200" b="0" i="0" u="none" strike="noStrike" cap="none" dirty="0">
                          <a:solidFill>
                            <a:schemeClr val="dk1"/>
                          </a:solidFill>
                          <a:latin typeface="Calibri"/>
                          <a:ea typeface="Calibri"/>
                          <a:cs typeface="Calibri"/>
                          <a:sym typeface="Calibri"/>
                        </a:rPr>
                        <a:t>: </a:t>
                      </a: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chemeClr val="dk1"/>
                          </a:solidFill>
                          <a:latin typeface="Calibri"/>
                          <a:ea typeface="Calibri"/>
                          <a:cs typeface="Calibri"/>
                          <a:sym typeface="Calibri"/>
                        </a:rPr>
                        <a:t>.....................</a:t>
                      </a:r>
                      <a:br>
                        <a:rPr lang="fr-FR" sz="1200" b="0" i="0" u="none" strike="noStrike" cap="none" dirty="0">
                          <a:solidFill>
                            <a:schemeClr val="dk1"/>
                          </a:solidFill>
                          <a:latin typeface="Calibri"/>
                          <a:ea typeface="Calibri"/>
                          <a:cs typeface="Calibri"/>
                          <a:sym typeface="Calibri"/>
                        </a:rPr>
                      </a:br>
                      <a:r>
                        <a:rPr lang="fr-FR" sz="6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grpSp>
              <p:sp>
                <p:nvSpPr>
                  <p:cNvPr id="110" name="Google Shape;110;p2"/>
                  <p:cNvSpPr/>
                  <p:nvPr/>
                </p:nvSpPr>
                <p:spPr>
                  <a:xfrm>
                    <a:off x="2596550"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1" name="Google Shape;111;p2"/>
                <p:cNvGrpSpPr/>
                <p:nvPr/>
              </p:nvGrpSpPr>
              <p:grpSpPr>
                <a:xfrm>
                  <a:off x="467144" y="1835002"/>
                  <a:ext cx="2618740" cy="499110"/>
                  <a:chOff x="124287" y="0"/>
                  <a:chExt cx="2618914" cy="499341"/>
                </a:xfrm>
              </p:grpSpPr>
              <p:sp>
                <p:nvSpPr>
                  <p:cNvPr id="112" name="Google Shape;112;p2"/>
                  <p:cNvSpPr txBox="1"/>
                  <p:nvPr/>
                </p:nvSpPr>
                <p:spPr>
                  <a:xfrm>
                    <a:off x="124287" y="0"/>
                    <a:ext cx="2555118" cy="499341"/>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A </a:t>
                    </a:r>
                    <a:r>
                      <a:rPr lang="fr-FR" sz="1100" b="0" i="0" u="none" strike="noStrike" cap="none" dirty="0" err="1">
                        <a:solidFill>
                          <a:schemeClr val="dk1"/>
                        </a:solidFill>
                        <a:latin typeface="Calibri"/>
                        <a:ea typeface="Calibri"/>
                        <a:cs typeface="Calibri"/>
                        <a:sym typeface="Calibri"/>
                      </a:rPr>
                      <a:t>person</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who</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falls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from</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their</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own</a:t>
                    </a:r>
                    <a:r>
                      <a:rPr lang="fr-FR" sz="1100" b="0" i="0" u="none" strike="noStrike" cap="none" dirty="0">
                        <a:solidFill>
                          <a:schemeClr val="dk1"/>
                        </a:solidFill>
                        <a:latin typeface="Calibri"/>
                        <a:ea typeface="Calibri"/>
                        <a:cs typeface="Calibri"/>
                        <a:sym typeface="Calibri"/>
                      </a:rPr>
                      <a:t> point of </a:t>
                    </a:r>
                    <a:r>
                      <a:rPr lang="fr-FR" sz="1100" b="0" i="0" u="none" strike="noStrike" cap="none" dirty="0" err="1">
                        <a:solidFill>
                          <a:schemeClr val="dk1"/>
                        </a:solidFill>
                        <a:latin typeface="Calibri"/>
                        <a:ea typeface="Calibri"/>
                        <a:cs typeface="Calibri"/>
                        <a:sym typeface="Calibri"/>
                      </a:rPr>
                      <a:t>view</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is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weightless</a:t>
                    </a:r>
                    <a:r>
                      <a:rPr lang="fr-FR" sz="11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
                <p:nvSpPr>
                  <p:cNvPr id="113" name="Google Shape;113;p2"/>
                  <p:cNvSpPr/>
                  <p:nvPr/>
                </p:nvSpPr>
                <p:spPr>
                  <a:xfrm>
                    <a:off x="2622431" y="189781"/>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 name="Google Shape;114;p2"/>
                <p:cNvSpPr txBox="1"/>
                <p:nvPr/>
              </p:nvSpPr>
              <p:spPr>
                <a:xfrm>
                  <a:off x="354140" y="2429583"/>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a:solidFill>
                        <a:schemeClr val="dk1"/>
                      </a:solidFill>
                      <a:latin typeface="Calibri"/>
                      <a:ea typeface="Calibri"/>
                      <a:cs typeface="Calibri"/>
                      <a:sym typeface="Calibri"/>
                    </a:rPr>
                    <a:t>Comic page(s) illustrating this sentence</a:t>
                  </a:r>
                  <a:r>
                    <a:rPr lang="fr-FR" sz="1200" b="0" i="0" u="none" strike="noStrike" cap="none">
                      <a:solidFill>
                        <a:schemeClr val="dk1"/>
                      </a:solidFill>
                      <a:latin typeface="Calibri"/>
                      <a:ea typeface="Calibri"/>
                      <a:cs typeface="Calibri"/>
                      <a:sym typeface="Calibri"/>
                    </a:rPr>
                    <a:t>: .........................</a:t>
                  </a:r>
                  <a:br>
                    <a:rPr lang="fr-FR" sz="1200" b="0" i="0" u="none" strike="noStrike" cap="none">
                      <a:solidFill>
                        <a:schemeClr val="dk1"/>
                      </a:solidFill>
                      <a:latin typeface="Calibri"/>
                      <a:ea typeface="Calibri"/>
                      <a:cs typeface="Calibri"/>
                      <a:sym typeface="Calibri"/>
                    </a:rPr>
                  </a:br>
                  <a:r>
                    <a:rPr lang="fr-FR" sz="6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Arial"/>
                    <a:ea typeface="Arial"/>
                    <a:cs typeface="Arial"/>
                    <a:sym typeface="Arial"/>
                  </a:endParaRPr>
                </a:p>
              </p:txBody>
            </p:sp>
            <p:sp>
              <p:nvSpPr>
                <p:cNvPr id="115" name="Google Shape;115;p2"/>
                <p:cNvSpPr txBox="1"/>
                <p:nvPr/>
              </p:nvSpPr>
              <p:spPr>
                <a:xfrm>
                  <a:off x="354140" y="3978762"/>
                  <a:ext cx="3609260" cy="74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dirty="0" err="1">
                      <a:solidFill>
                        <a:schemeClr val="dk1"/>
                      </a:solidFill>
                      <a:latin typeface="Calibri"/>
                      <a:ea typeface="Calibri"/>
                      <a:cs typeface="Calibri"/>
                      <a:sym typeface="Calibri"/>
                    </a:rPr>
                    <a:t>Comic</a:t>
                  </a:r>
                  <a:r>
                    <a:rPr lang="fr-FR" sz="1200" b="0" i="1" u="sng" strike="noStrike" cap="none" dirty="0">
                      <a:solidFill>
                        <a:schemeClr val="dk1"/>
                      </a:solidFill>
                      <a:latin typeface="Calibri"/>
                      <a:ea typeface="Calibri"/>
                      <a:cs typeface="Calibri"/>
                      <a:sym typeface="Calibri"/>
                    </a:rPr>
                    <a:t> page(s) </a:t>
                  </a:r>
                  <a:r>
                    <a:rPr lang="fr-FR" sz="1200" b="0" i="1" u="sng" strike="noStrike" cap="none" dirty="0" err="1">
                      <a:solidFill>
                        <a:schemeClr val="dk1"/>
                      </a:solidFill>
                      <a:latin typeface="Calibri"/>
                      <a:ea typeface="Calibri"/>
                      <a:cs typeface="Calibri"/>
                      <a:sym typeface="Calibri"/>
                    </a:rPr>
                    <a:t>illustrating</a:t>
                  </a:r>
                  <a:r>
                    <a:rPr lang="fr-FR" sz="1200" b="0" i="1" u="sng" strike="noStrike" cap="none" dirty="0">
                      <a:solidFill>
                        <a:schemeClr val="dk1"/>
                      </a:solidFill>
                      <a:latin typeface="Calibri"/>
                      <a:ea typeface="Calibri"/>
                      <a:cs typeface="Calibri"/>
                      <a:sym typeface="Calibri"/>
                    </a:rPr>
                    <a:t> </a:t>
                  </a:r>
                  <a:r>
                    <a:rPr lang="fr-FR" sz="1200" b="0" i="1" u="sng" strike="noStrike" cap="none" dirty="0" err="1">
                      <a:solidFill>
                        <a:schemeClr val="dk1"/>
                      </a:solidFill>
                      <a:latin typeface="Calibri"/>
                      <a:ea typeface="Calibri"/>
                      <a:cs typeface="Calibri"/>
                      <a:sym typeface="Calibri"/>
                    </a:rPr>
                    <a:t>this</a:t>
                  </a:r>
                  <a:r>
                    <a:rPr lang="fr-FR" sz="1200" b="0" i="1" u="sng" strike="noStrike" cap="none" dirty="0">
                      <a:solidFill>
                        <a:schemeClr val="dk1"/>
                      </a:solidFill>
                      <a:latin typeface="Calibri"/>
                      <a:ea typeface="Calibri"/>
                      <a:cs typeface="Calibri"/>
                      <a:sym typeface="Calibri"/>
                    </a:rPr>
                    <a:t> sentence</a:t>
                  </a:r>
                  <a:r>
                    <a:rPr lang="fr-FR" sz="1200" b="0" i="0" u="none" strike="noStrike" cap="none" dirty="0">
                      <a:solidFill>
                        <a:schemeClr val="dk1"/>
                      </a:solidFill>
                      <a:latin typeface="Calibri"/>
                      <a:ea typeface="Calibri"/>
                      <a:cs typeface="Calibri"/>
                      <a:sym typeface="Calibri"/>
                    </a:rPr>
                    <a:t>: .........................</a:t>
                  </a:r>
                  <a:br>
                    <a:rPr lang="fr-FR" sz="1200" b="0" i="0" u="none" strike="noStrike" cap="none" dirty="0">
                      <a:solidFill>
                        <a:schemeClr val="dk1"/>
                      </a:solidFill>
                      <a:latin typeface="Calibri"/>
                      <a:ea typeface="Calibri"/>
                      <a:cs typeface="Calibri"/>
                      <a:sym typeface="Calibri"/>
                    </a:rPr>
                  </a:br>
                  <a:r>
                    <a:rPr lang="fr-FR" sz="6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Arial"/>
                    <a:ea typeface="Arial"/>
                    <a:cs typeface="Arial"/>
                    <a:sym typeface="Arial"/>
                  </a:endParaRPr>
                </a:p>
              </p:txBody>
            </p:sp>
            <p:sp>
              <p:nvSpPr>
                <p:cNvPr id="116" name="Google Shape;116;p2"/>
                <p:cNvSpPr txBox="1"/>
                <p:nvPr/>
              </p:nvSpPr>
              <p:spPr>
                <a:xfrm>
                  <a:off x="317356" y="5184088"/>
                  <a:ext cx="3609260" cy="59151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sng" strike="noStrike" cap="none" dirty="0" err="1">
                      <a:solidFill>
                        <a:schemeClr val="dk1"/>
                      </a:solidFill>
                      <a:latin typeface="Calibri"/>
                      <a:ea typeface="Calibri"/>
                      <a:cs typeface="Calibri"/>
                      <a:sym typeface="Calibri"/>
                    </a:rPr>
                    <a:t>Comic</a:t>
                  </a:r>
                  <a:r>
                    <a:rPr lang="fr-FR" sz="1200" b="0" i="1" u="sng" strike="noStrike" cap="none" dirty="0">
                      <a:solidFill>
                        <a:schemeClr val="dk1"/>
                      </a:solidFill>
                      <a:latin typeface="Calibri"/>
                      <a:ea typeface="Calibri"/>
                      <a:cs typeface="Calibri"/>
                      <a:sym typeface="Calibri"/>
                    </a:rPr>
                    <a:t> page(s) </a:t>
                  </a:r>
                  <a:r>
                    <a:rPr lang="fr-FR" sz="1200" b="0" i="1" u="sng" strike="noStrike" cap="none" dirty="0" err="1">
                      <a:solidFill>
                        <a:schemeClr val="dk1"/>
                      </a:solidFill>
                      <a:latin typeface="Calibri"/>
                      <a:ea typeface="Calibri"/>
                      <a:cs typeface="Calibri"/>
                      <a:sym typeface="Calibri"/>
                    </a:rPr>
                    <a:t>illustrating</a:t>
                  </a:r>
                  <a:r>
                    <a:rPr lang="fr-FR" sz="1200" b="0" i="1" u="sng" strike="noStrike" cap="none" dirty="0">
                      <a:solidFill>
                        <a:schemeClr val="dk1"/>
                      </a:solidFill>
                      <a:latin typeface="Calibri"/>
                      <a:ea typeface="Calibri"/>
                      <a:cs typeface="Calibri"/>
                      <a:sym typeface="Calibri"/>
                    </a:rPr>
                    <a:t> </a:t>
                  </a:r>
                  <a:r>
                    <a:rPr lang="fr-FR" sz="1200" b="0" i="1" u="sng" strike="noStrike" cap="none" dirty="0" err="1">
                      <a:solidFill>
                        <a:schemeClr val="dk1"/>
                      </a:solidFill>
                      <a:latin typeface="Calibri"/>
                      <a:ea typeface="Calibri"/>
                      <a:cs typeface="Calibri"/>
                      <a:sym typeface="Calibri"/>
                    </a:rPr>
                    <a:t>this</a:t>
                  </a:r>
                  <a:r>
                    <a:rPr lang="fr-FR" sz="1200" b="0" i="1" u="sng" strike="noStrike" cap="none" dirty="0">
                      <a:solidFill>
                        <a:schemeClr val="dk1"/>
                      </a:solidFill>
                      <a:latin typeface="Calibri"/>
                      <a:ea typeface="Calibri"/>
                      <a:cs typeface="Calibri"/>
                      <a:sym typeface="Calibri"/>
                    </a:rPr>
                    <a:t> sentence</a:t>
                  </a:r>
                  <a:r>
                    <a:rPr lang="fr-FR" sz="1200" b="0" i="0" u="none" strike="noStrike" cap="none" dirty="0">
                      <a:solidFill>
                        <a:schemeClr val="dk1"/>
                      </a:solidFill>
                      <a:latin typeface="Calibri"/>
                      <a:ea typeface="Calibri"/>
                      <a:cs typeface="Calibri"/>
                      <a:sym typeface="Calibri"/>
                    </a:rPr>
                    <a:t>: .........................</a:t>
                  </a:r>
                  <a:br>
                    <a:rPr lang="fr-FR" sz="1200" b="0" i="0" u="none" strike="noStrike" cap="none" dirty="0">
                      <a:solidFill>
                        <a:schemeClr val="dk1"/>
                      </a:solidFill>
                      <a:latin typeface="Calibri"/>
                      <a:ea typeface="Calibri"/>
                      <a:cs typeface="Calibri"/>
                      <a:sym typeface="Calibri"/>
                    </a:rPr>
                  </a:br>
                  <a:r>
                    <a:rPr lang="fr-FR" sz="6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Arial"/>
                    <a:ea typeface="Arial"/>
                    <a:cs typeface="Arial"/>
                    <a:sym typeface="Arial"/>
                  </a:endParaRPr>
                </a:p>
              </p:txBody>
            </p:sp>
            <p:grpSp>
              <p:nvGrpSpPr>
                <p:cNvPr id="117" name="Google Shape;117;p2"/>
                <p:cNvGrpSpPr/>
                <p:nvPr/>
              </p:nvGrpSpPr>
              <p:grpSpPr>
                <a:xfrm>
                  <a:off x="435103" y="2996777"/>
                  <a:ext cx="3450514" cy="860425"/>
                  <a:chOff x="53000" y="-48966"/>
                  <a:chExt cx="3451854" cy="861239"/>
                </a:xfrm>
              </p:grpSpPr>
              <p:sp>
                <p:nvSpPr>
                  <p:cNvPr id="118" name="Google Shape;118;p2"/>
                  <p:cNvSpPr txBox="1"/>
                  <p:nvPr/>
                </p:nvSpPr>
                <p:spPr>
                  <a:xfrm>
                    <a:off x="53000" y="-48966"/>
                    <a:ext cx="3389679" cy="861239"/>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dirty="0">
                        <a:solidFill>
                          <a:schemeClr val="dk1"/>
                        </a:solidFill>
                        <a:latin typeface="Calibri"/>
                        <a:ea typeface="Calibri"/>
                        <a:cs typeface="Calibri"/>
                        <a:sym typeface="Calibri"/>
                      </a:rPr>
                      <a:t>The </a:t>
                    </a:r>
                    <a:r>
                      <a:rPr lang="fr-FR" sz="1100" b="0" i="0" u="none" strike="noStrike" cap="none" dirty="0" err="1">
                        <a:solidFill>
                          <a:schemeClr val="dk1"/>
                        </a:solidFill>
                        <a:latin typeface="Calibri"/>
                        <a:ea typeface="Calibri"/>
                        <a:cs typeface="Calibri"/>
                        <a:sym typeface="Calibri"/>
                      </a:rPr>
                      <a:t>astronaut</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is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weightless</a:t>
                    </a:r>
                    <a:r>
                      <a:rPr lang="fr-FR" sz="1100" b="0" i="0" u="none" strike="noStrike" cap="none" dirty="0">
                        <a:solidFill>
                          <a:schemeClr val="dk1"/>
                        </a:solidFill>
                        <a:latin typeface="Calibri"/>
                        <a:ea typeface="Calibri"/>
                        <a:cs typeface="Calibri"/>
                        <a:sym typeface="Calibri"/>
                      </a:rPr>
                      <a:t> </a:t>
                    </a:r>
                    <a:r>
                      <a:rPr lang="fr-FR" sz="1100" b="0" i="0" u="none" strike="noStrike" cap="none" dirty="0" err="1">
                        <a:solidFill>
                          <a:schemeClr val="dk1"/>
                        </a:solidFill>
                        <a:latin typeface="Calibri"/>
                        <a:ea typeface="Calibri"/>
                        <a:cs typeface="Calibri"/>
                        <a:sym typeface="Calibri"/>
                      </a:rPr>
                      <a:t>from</a:t>
                    </a:r>
                    <a:r>
                      <a:rPr lang="fr-FR" sz="1100" b="0" i="0" u="none" strike="noStrike" cap="none" dirty="0">
                        <a:solidFill>
                          <a:schemeClr val="dk1"/>
                        </a:solidFill>
                        <a:latin typeface="Calibri"/>
                        <a:ea typeface="Calibri"/>
                        <a:cs typeface="Calibri"/>
                        <a:sym typeface="Calibri"/>
                      </a:rPr>
                      <a:t> the point of </a:t>
                    </a:r>
                    <a:r>
                      <a:rPr lang="fr-FR" sz="1100" b="0" i="0" u="none" strike="noStrike" cap="none" dirty="0" err="1">
                        <a:solidFill>
                          <a:schemeClr val="dk1"/>
                        </a:solidFill>
                        <a:latin typeface="Calibri"/>
                        <a:ea typeface="Calibri"/>
                        <a:cs typeface="Calibri"/>
                        <a:sym typeface="Calibri"/>
                      </a:rPr>
                      <a:t>view</a:t>
                    </a:r>
                    <a:r>
                      <a:rPr lang="fr-FR" sz="1100" b="0" i="0" u="none" strike="noStrike" cap="none" dirty="0">
                        <a:solidFill>
                          <a:schemeClr val="dk1"/>
                        </a:solidFill>
                        <a:latin typeface="Calibri"/>
                        <a:ea typeface="Calibri"/>
                        <a:cs typeface="Calibri"/>
                        <a:sym typeface="Calibri"/>
                      </a:rPr>
                      <a:t> of the </a:t>
                    </a:r>
                    <a:r>
                      <a:rPr lang="fr-FR" sz="1100" b="0" i="0" u="none" strike="noStrike" cap="none" dirty="0" err="1">
                        <a:solidFill>
                          <a:schemeClr val="dk1"/>
                        </a:solidFill>
                        <a:latin typeface="Calibri"/>
                        <a:ea typeface="Calibri"/>
                        <a:cs typeface="Calibri"/>
                        <a:sym typeface="Calibri"/>
                      </a:rPr>
                      <a:t>space</a:t>
                    </a:r>
                    <a:r>
                      <a:rPr lang="fr-FR" sz="1100" b="0" i="0" u="none" strike="noStrike" cap="none" dirty="0">
                        <a:solidFill>
                          <a:schemeClr val="dk1"/>
                        </a:solidFill>
                        <a:latin typeface="Calibri"/>
                        <a:ea typeface="Calibri"/>
                        <a:cs typeface="Calibri"/>
                        <a:sym typeface="Calibri"/>
                      </a:rPr>
                      <a:t> station, but </a:t>
                    </a:r>
                    <a:r>
                      <a:rPr lang="fr-FR" sz="1100" b="0" i="0" u="none" strike="noStrike" cap="none" dirty="0" err="1">
                        <a:solidFill>
                          <a:schemeClr val="dk1"/>
                        </a:solidFill>
                        <a:latin typeface="Calibri"/>
                        <a:ea typeface="Calibri"/>
                        <a:cs typeface="Calibri"/>
                        <a:sym typeface="Calibri"/>
                      </a:rPr>
                      <a:t>from</a:t>
                    </a:r>
                    <a:r>
                      <a:rPr lang="fr-FR" sz="1100" b="0" i="0" u="none" strike="noStrike" cap="none" dirty="0">
                        <a:solidFill>
                          <a:schemeClr val="dk1"/>
                        </a:solidFill>
                        <a:latin typeface="Calibri"/>
                        <a:ea typeface="Calibri"/>
                        <a:cs typeface="Calibri"/>
                        <a:sym typeface="Calibri"/>
                      </a:rPr>
                      <a:t> the point of </a:t>
                    </a:r>
                    <a:r>
                      <a:rPr lang="fr-FR" sz="1100" b="0" i="0" u="none" strike="noStrike" cap="none" dirty="0" err="1">
                        <a:solidFill>
                          <a:schemeClr val="dk1"/>
                        </a:solidFill>
                        <a:latin typeface="Calibri"/>
                        <a:ea typeface="Calibri"/>
                        <a:cs typeface="Calibri"/>
                        <a:sym typeface="Calibri"/>
                      </a:rPr>
                      <a:t>view</a:t>
                    </a:r>
                    <a:r>
                      <a:rPr lang="fr-FR" sz="1100" b="0" i="0" u="none" strike="noStrike" cap="none" dirty="0">
                        <a:solidFill>
                          <a:schemeClr val="dk1"/>
                        </a:solidFill>
                        <a:latin typeface="Calibri"/>
                        <a:ea typeface="Calibri"/>
                        <a:cs typeface="Calibri"/>
                        <a:sym typeface="Calibri"/>
                      </a:rPr>
                      <a:t> of the centre of the </a:t>
                    </a:r>
                    <a:r>
                      <a:rPr lang="fr-FR" sz="1100" b="0" i="0" u="none" strike="noStrike" cap="none" dirty="0" err="1">
                        <a:solidFill>
                          <a:schemeClr val="dk1"/>
                        </a:solidFill>
                        <a:latin typeface="Calibri"/>
                        <a:ea typeface="Calibri"/>
                        <a:cs typeface="Calibri"/>
                        <a:sym typeface="Calibri"/>
                      </a:rPr>
                      <a:t>Earth</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astronaut</a:t>
                    </a:r>
                    <a:r>
                      <a:rPr lang="fr-FR" sz="1100" b="0" i="0" u="none" strike="noStrike" cap="none" dirty="0">
                        <a:solidFill>
                          <a:schemeClr val="dk1"/>
                        </a:solidFill>
                        <a:latin typeface="Calibri"/>
                        <a:ea typeface="Calibri"/>
                        <a:cs typeface="Calibri"/>
                        <a:sym typeface="Calibri"/>
                      </a:rPr>
                      <a:t> and the </a:t>
                    </a:r>
                    <a:r>
                      <a:rPr lang="fr-FR" sz="1100" b="0" i="0" u="none" strike="noStrike" cap="none" dirty="0" err="1">
                        <a:solidFill>
                          <a:schemeClr val="dk1"/>
                        </a:solidFill>
                        <a:latin typeface="Calibri"/>
                        <a:ea typeface="Calibri"/>
                        <a:cs typeface="Calibri"/>
                        <a:sym typeface="Calibri"/>
                      </a:rPr>
                      <a:t>space</a:t>
                    </a:r>
                    <a:r>
                      <a:rPr lang="fr-FR" sz="1100" b="0" i="0" u="none" strike="noStrike" cap="none" dirty="0">
                        <a:solidFill>
                          <a:schemeClr val="dk1"/>
                        </a:solidFill>
                        <a:latin typeface="Calibri"/>
                        <a:ea typeface="Calibri"/>
                        <a:cs typeface="Calibri"/>
                        <a:sym typeface="Calibri"/>
                      </a:rPr>
                      <a:t> station are in </a:t>
                    </a:r>
                    <a:r>
                      <a:rPr lang="fr-FR" sz="1100" b="0" i="0" u="none" strike="noStrike" cap="none" dirty="0" err="1">
                        <a:solidFill>
                          <a:schemeClr val="dk1"/>
                        </a:solidFill>
                        <a:latin typeface="Calibri"/>
                        <a:ea typeface="Calibri"/>
                        <a:cs typeface="Calibri"/>
                        <a:sym typeface="Calibri"/>
                      </a:rPr>
                      <a:t>circular</a:t>
                    </a:r>
                    <a:r>
                      <a:rPr lang="fr-FR" sz="1100" b="0" i="0" u="none" strike="noStrike" cap="none" dirty="0">
                        <a:solidFill>
                          <a:schemeClr val="dk1"/>
                        </a:solidFill>
                        <a:latin typeface="Calibri"/>
                        <a:ea typeface="Calibri"/>
                        <a:cs typeface="Calibri"/>
                        <a:sym typeface="Calibri"/>
                      </a:rPr>
                      <a:t> motion </a:t>
                    </a:r>
                    <a:r>
                      <a:rPr lang="fr-FR" sz="1100" b="0" i="0" u="none" strike="noStrike" cap="none" dirty="0" err="1">
                        <a:solidFill>
                          <a:schemeClr val="dk1"/>
                        </a:solidFill>
                        <a:latin typeface="Calibri"/>
                        <a:ea typeface="Calibri"/>
                        <a:cs typeface="Calibri"/>
                        <a:sym typeface="Calibri"/>
                      </a:rPr>
                      <a:t>around</a:t>
                    </a:r>
                    <a:r>
                      <a:rPr lang="fr-FR" sz="1100" b="0" i="0" u="none" strike="noStrike" cap="none" dirty="0">
                        <a:solidFill>
                          <a:schemeClr val="dk1"/>
                        </a:solidFill>
                        <a:latin typeface="Calibri"/>
                        <a:ea typeface="Calibri"/>
                        <a:cs typeface="Calibri"/>
                        <a:sym typeface="Calibri"/>
                      </a:rPr>
                      <a:t> the </a:t>
                    </a:r>
                    <a:r>
                      <a:rPr lang="fr-FR" sz="1100" b="0" i="0" u="none" strike="noStrike" cap="none" dirty="0" err="1">
                        <a:solidFill>
                          <a:schemeClr val="dk1"/>
                        </a:solidFill>
                        <a:latin typeface="Calibri"/>
                        <a:ea typeface="Calibri"/>
                        <a:cs typeface="Calibri"/>
                        <a:sym typeface="Calibri"/>
                      </a:rPr>
                      <a:t>Earth</a:t>
                    </a:r>
                    <a:r>
                      <a:rPr lang="fr-FR" sz="1100" b="0" i="0" u="none" strike="noStrike" cap="none" dirty="0">
                        <a:solidFill>
                          <a:schemeClr val="dk1"/>
                        </a:solidFill>
                        <a:latin typeface="Calibri"/>
                        <a:ea typeface="Calibri"/>
                        <a:cs typeface="Calibri"/>
                        <a:sym typeface="Calibri"/>
                      </a:rPr>
                      <a:t> (orbital motion).</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100"/>
                      <a:buFont typeface="Arial"/>
                      <a:buNone/>
                    </a:pPr>
                    <a:r>
                      <a:rPr lang="fr-FR" sz="1100" b="1"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p:txBody>
              </p:sp>
              <p:sp>
                <p:nvSpPr>
                  <p:cNvPr id="119" name="Google Shape;119;p2"/>
                  <p:cNvSpPr/>
                  <p:nvPr/>
                </p:nvSpPr>
                <p:spPr>
                  <a:xfrm>
                    <a:off x="3384204" y="318209"/>
                    <a:ext cx="120650" cy="103505"/>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0" name="Google Shape;120;p2"/>
                <p:cNvGrpSpPr/>
                <p:nvPr/>
              </p:nvGrpSpPr>
              <p:grpSpPr>
                <a:xfrm>
                  <a:off x="401447" y="4568214"/>
                  <a:ext cx="3841370" cy="495300"/>
                  <a:chOff x="194378" y="1"/>
                  <a:chExt cx="3842278" cy="495307"/>
                </a:xfrm>
              </p:grpSpPr>
              <p:sp>
                <p:nvSpPr>
                  <p:cNvPr id="121" name="Google Shape;121;p2"/>
                  <p:cNvSpPr txBox="1"/>
                  <p:nvPr/>
                </p:nvSpPr>
                <p:spPr>
                  <a:xfrm>
                    <a:off x="194378" y="1"/>
                    <a:ext cx="3778729" cy="495307"/>
                  </a:xfrm>
                  <a:prstGeom prst="rect">
                    <a:avLst/>
                  </a:prstGeom>
                  <a:solidFill>
                    <a:srgbClr val="FFFFF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The astronaut and the space station have the same movement, even though they don't have the same mass at all.</a:t>
                    </a: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915886" y="207035"/>
                    <a:ext cx="120770" cy="10351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23" name="Google Shape;123;p2"/>
              <p:cNvGrpSpPr/>
              <p:nvPr/>
            </p:nvGrpSpPr>
            <p:grpSpPr>
              <a:xfrm>
                <a:off x="526032" y="391694"/>
                <a:ext cx="8256793" cy="1077514"/>
                <a:chOff x="-73560" y="232621"/>
                <a:chExt cx="8258965" cy="1078066"/>
              </a:xfrm>
            </p:grpSpPr>
            <p:sp>
              <p:nvSpPr>
                <p:cNvPr id="124" name="Google Shape;124;p2"/>
                <p:cNvSpPr/>
                <p:nvPr/>
              </p:nvSpPr>
              <p:spPr>
                <a:xfrm>
                  <a:off x="-73560" y="254662"/>
                  <a:ext cx="8111415" cy="1056025"/>
                </a:xfrm>
                <a:prstGeom prst="roundRect">
                  <a:avLst>
                    <a:gd name="adj" fmla="val 16667"/>
                  </a:avLst>
                </a:prstGeom>
                <a:solidFill>
                  <a:srgbClr val="F9F9F9"/>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25" name="Google Shape;125;p2"/>
                <p:cNvSpPr txBox="1"/>
                <p:nvPr/>
              </p:nvSpPr>
              <p:spPr>
                <a:xfrm>
                  <a:off x="73990" y="232621"/>
                  <a:ext cx="8111415" cy="10447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1" i="0" u="sng" strike="noStrike" cap="none" dirty="0">
                      <a:solidFill>
                        <a:schemeClr val="dk1"/>
                      </a:solidFill>
                      <a:latin typeface="Calibri"/>
                      <a:ea typeface="Calibri"/>
                      <a:cs typeface="Calibri"/>
                      <a:sym typeface="Calibri"/>
                    </a:rPr>
                    <a:t>Illustration of </a:t>
                  </a:r>
                  <a:r>
                    <a:rPr lang="fr-FR" sz="1600" b="1" i="0" u="sng" strike="noStrike" cap="none" dirty="0" err="1">
                      <a:solidFill>
                        <a:schemeClr val="dk1"/>
                      </a:solidFill>
                      <a:latin typeface="Calibri"/>
                      <a:ea typeface="Calibri"/>
                      <a:cs typeface="Calibri"/>
                      <a:sym typeface="Calibri"/>
                    </a:rPr>
                    <a:t>physics</a:t>
                  </a:r>
                  <a:r>
                    <a:rPr lang="fr-FR" sz="1600" b="1" i="0" u="sng" strike="noStrike" cap="none" dirty="0">
                      <a:solidFill>
                        <a:schemeClr val="dk1"/>
                      </a:solidFill>
                      <a:latin typeface="Calibri"/>
                      <a:ea typeface="Calibri"/>
                      <a:cs typeface="Calibri"/>
                      <a:sym typeface="Calibri"/>
                    </a:rPr>
                    <a:t> </a:t>
                  </a:r>
                  <a:r>
                    <a:rPr lang="fr-FR" sz="1600" b="1" i="0" u="sng" strike="noStrike" cap="none" dirty="0" err="1">
                      <a:solidFill>
                        <a:schemeClr val="dk1"/>
                      </a:solidFill>
                      <a:latin typeface="Calibri"/>
                      <a:ea typeface="Calibri"/>
                      <a:cs typeface="Calibri"/>
                      <a:sym typeface="Calibri"/>
                    </a:rPr>
                    <a:t>statements</a:t>
                  </a:r>
                  <a:r>
                    <a:rPr lang="fr-FR" sz="1600" b="1" i="0" u="sng" strike="noStrike" cap="none" dirty="0">
                      <a:solidFill>
                        <a:schemeClr val="dk1"/>
                      </a:solidFill>
                      <a:latin typeface="Calibri"/>
                      <a:ea typeface="Calibri"/>
                      <a:cs typeface="Calibri"/>
                      <a:sym typeface="Calibri"/>
                    </a:rPr>
                    <a:t> and </a:t>
                  </a:r>
                  <a:r>
                    <a:rPr lang="fr-FR" sz="1600" b="1" i="0" u="sng" strike="noStrike" cap="none" dirty="0" err="1">
                      <a:solidFill>
                        <a:schemeClr val="dk1"/>
                      </a:solidFill>
                      <a:latin typeface="Calibri"/>
                      <a:ea typeface="Calibri"/>
                      <a:cs typeface="Calibri"/>
                      <a:sym typeface="Calibri"/>
                    </a:rPr>
                    <a:t>their</a:t>
                  </a:r>
                  <a:r>
                    <a:rPr lang="fr-FR" sz="1600" b="1" i="0" u="sng" strike="noStrike" cap="none" dirty="0">
                      <a:solidFill>
                        <a:schemeClr val="dk1"/>
                      </a:solidFill>
                      <a:latin typeface="Calibri"/>
                      <a:ea typeface="Calibri"/>
                      <a:cs typeface="Calibri"/>
                      <a:sym typeface="Calibri"/>
                    </a:rPr>
                    <a:t> </a:t>
                  </a:r>
                  <a:r>
                    <a:rPr lang="fr-FR" sz="1600" b="1" i="0" u="sng" strike="noStrike" cap="none" dirty="0" err="1">
                      <a:solidFill>
                        <a:schemeClr val="dk1"/>
                      </a:solidFill>
                      <a:latin typeface="Calibri"/>
                      <a:ea typeface="Calibri"/>
                      <a:cs typeface="Calibri"/>
                      <a:sym typeface="Calibri"/>
                    </a:rPr>
                    <a:t>common</a:t>
                  </a:r>
                  <a:r>
                    <a:rPr lang="fr-FR" sz="1600" b="1" i="0" u="sng" strike="noStrike" cap="none" dirty="0">
                      <a:solidFill>
                        <a:schemeClr val="dk1"/>
                      </a:solidFill>
                      <a:latin typeface="Calibri"/>
                      <a:ea typeface="Calibri"/>
                      <a:cs typeface="Calibri"/>
                      <a:sym typeface="Calibri"/>
                    </a:rPr>
                    <a:t> points</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Under </a:t>
                  </a:r>
                  <a:r>
                    <a:rPr lang="fr-FR" sz="1200" b="0" i="0" u="none" strike="noStrike" cap="none" dirty="0" err="1">
                      <a:solidFill>
                        <a:schemeClr val="dk1"/>
                      </a:solidFill>
                      <a:latin typeface="Calibri"/>
                      <a:ea typeface="Calibri"/>
                      <a:cs typeface="Calibri"/>
                      <a:sym typeface="Calibri"/>
                    </a:rPr>
                    <a:t>each</a:t>
                  </a:r>
                  <a:r>
                    <a:rPr lang="fr-FR" sz="1200" b="0" i="0" u="none" strike="noStrike" cap="none" dirty="0">
                      <a:solidFill>
                        <a:schemeClr val="dk1"/>
                      </a:solidFill>
                      <a:latin typeface="Calibri"/>
                      <a:ea typeface="Calibri"/>
                      <a:cs typeface="Calibri"/>
                      <a:sym typeface="Calibri"/>
                    </a:rPr>
                    <a:t> frame on the </a:t>
                  </a:r>
                  <a:r>
                    <a:rPr lang="fr-FR" sz="1200" b="0" i="0" u="none" strike="noStrike" cap="none" dirty="0" err="1">
                      <a:solidFill>
                        <a:schemeClr val="dk1"/>
                      </a:solidFill>
                      <a:latin typeface="Calibri"/>
                      <a:ea typeface="Calibri"/>
                      <a:cs typeface="Calibri"/>
                      <a:sym typeface="Calibri"/>
                    </a:rPr>
                    <a:t>left</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write</a:t>
                  </a:r>
                  <a:r>
                    <a:rPr lang="fr-FR" sz="1200" b="0" i="0" u="none" strike="noStrike" cap="none" dirty="0">
                      <a:solidFill>
                        <a:schemeClr val="dk1"/>
                      </a:solidFill>
                      <a:latin typeface="Calibri"/>
                      <a:ea typeface="Calibri"/>
                      <a:cs typeface="Calibri"/>
                      <a:sym typeface="Calibri"/>
                    </a:rPr>
                    <a:t> down the page(s) of the </a:t>
                  </a:r>
                  <a:r>
                    <a:rPr lang="fr-FR" sz="1200" b="0" i="0" u="none" strike="noStrike" cap="none" dirty="0" err="1">
                      <a:solidFill>
                        <a:schemeClr val="dk1"/>
                      </a:solidFill>
                      <a:latin typeface="Calibri"/>
                      <a:ea typeface="Calibri"/>
                      <a:cs typeface="Calibri"/>
                      <a:sym typeface="Calibri"/>
                    </a:rPr>
                    <a:t>comic</a:t>
                  </a:r>
                  <a:r>
                    <a:rPr lang="fr-FR" sz="1200" b="0" i="0" u="none" strike="noStrike" cap="none" dirty="0">
                      <a:solidFill>
                        <a:schemeClr val="dk1"/>
                      </a:solidFill>
                      <a:latin typeface="Calibri"/>
                      <a:ea typeface="Calibri"/>
                      <a:cs typeface="Calibri"/>
                      <a:sym typeface="Calibri"/>
                    </a:rPr>
                    <a:t> book </a:t>
                  </a:r>
                  <a:r>
                    <a:rPr lang="fr-FR" sz="1200" b="0" i="0" u="none" strike="noStrike" cap="none" dirty="0" err="1">
                      <a:solidFill>
                        <a:schemeClr val="dk1"/>
                      </a:solidFill>
                      <a:latin typeface="Calibri"/>
                      <a:ea typeface="Calibri"/>
                      <a:cs typeface="Calibri"/>
                      <a:sym typeface="Calibri"/>
                    </a:rPr>
                    <a:t>that</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illustrate</a:t>
                  </a:r>
                  <a:r>
                    <a:rPr lang="fr-FR" sz="1200" b="0" i="0" u="none" strike="noStrike" cap="none" dirty="0">
                      <a:solidFill>
                        <a:schemeClr val="dk1"/>
                      </a:solidFill>
                      <a:latin typeface="Calibri"/>
                      <a:ea typeface="Calibri"/>
                      <a:cs typeface="Calibri"/>
                      <a:sym typeface="Calibri"/>
                    </a:rPr>
                    <a:t>(s) the </a:t>
                  </a:r>
                  <a:r>
                    <a:rPr lang="fr-FR" sz="1200" b="0" i="0" u="none" strike="noStrike" cap="none" dirty="0" err="1">
                      <a:solidFill>
                        <a:schemeClr val="dk1"/>
                      </a:solidFill>
                      <a:latin typeface="Calibri"/>
                      <a:ea typeface="Calibri"/>
                      <a:cs typeface="Calibri"/>
                      <a:sym typeface="Calibri"/>
                    </a:rPr>
                    <a:t>framed</a:t>
                  </a:r>
                  <a:r>
                    <a:rPr lang="fr-FR" sz="1200" b="0" i="0" u="none" strike="noStrike" cap="none" dirty="0">
                      <a:solidFill>
                        <a:schemeClr val="dk1"/>
                      </a:solidFill>
                      <a:latin typeface="Calibri"/>
                      <a:ea typeface="Calibri"/>
                      <a:cs typeface="Calibri"/>
                      <a:sym typeface="Calibri"/>
                    </a:rPr>
                    <a:t> sentence.</a:t>
                  </a:r>
                  <a:endParaRPr sz="1400" b="0" i="0" u="none" strike="noStrike" cap="none" dirty="0">
                    <a:solidFill>
                      <a:srgbClr val="000000"/>
                    </a:solidFill>
                    <a:latin typeface="Arial"/>
                    <a:ea typeface="Arial"/>
                    <a:cs typeface="Arial"/>
                    <a:sym typeface="Arial"/>
                  </a:endParaRPr>
                </a:p>
                <a:p>
                  <a:pPr marL="342900" marR="0" lvl="0" indent="-342900" algn="l" rtl="0">
                    <a:lnSpc>
                      <a:spcPct val="115000"/>
                    </a:lnSpc>
                    <a:spcBef>
                      <a:spcPts val="1000"/>
                    </a:spcBef>
                    <a:spcAft>
                      <a:spcPts val="0"/>
                    </a:spcAft>
                    <a:buClr>
                      <a:schemeClr val="dk1"/>
                    </a:buClr>
                    <a:buSzPts val="1200"/>
                    <a:buFont typeface="Calibri"/>
                    <a:buAutoNum type="arabicParenR"/>
                  </a:pPr>
                  <a:r>
                    <a:rPr lang="fr-FR" sz="1200" b="0" i="0" u="none" strike="noStrike" cap="none" dirty="0">
                      <a:solidFill>
                        <a:schemeClr val="dk1"/>
                      </a:solidFill>
                      <a:latin typeface="Calibri"/>
                      <a:ea typeface="Calibri"/>
                      <a:cs typeface="Calibri"/>
                      <a:sym typeface="Calibri"/>
                    </a:rPr>
                    <a:t>Link the </a:t>
                  </a:r>
                  <a:r>
                    <a:rPr lang="fr-FR" sz="1200" b="0" i="0" u="none" strike="noStrike" cap="none" dirty="0" err="1">
                      <a:solidFill>
                        <a:schemeClr val="dk1"/>
                      </a:solidFill>
                      <a:latin typeface="Calibri"/>
                      <a:ea typeface="Calibri"/>
                      <a:cs typeface="Calibri"/>
                      <a:sym typeface="Calibri"/>
                    </a:rPr>
                    <a:t>different</a:t>
                  </a:r>
                  <a:r>
                    <a:rPr lang="fr-FR" sz="1200" b="0" i="0" u="none" strike="noStrike" cap="none" dirty="0">
                      <a:solidFill>
                        <a:schemeClr val="dk1"/>
                      </a:solidFill>
                      <a:latin typeface="Calibri"/>
                      <a:ea typeface="Calibri"/>
                      <a:cs typeface="Calibri"/>
                      <a:sym typeface="Calibri"/>
                    </a:rPr>
                    <a:t> observations on the </a:t>
                  </a:r>
                  <a:r>
                    <a:rPr lang="fr-FR" sz="1200" b="0" i="0" u="none" strike="noStrike" cap="none" dirty="0" err="1">
                      <a:solidFill>
                        <a:schemeClr val="dk1"/>
                      </a:solidFill>
                      <a:latin typeface="Calibri"/>
                      <a:ea typeface="Calibri"/>
                      <a:cs typeface="Calibri"/>
                      <a:sym typeface="Calibri"/>
                    </a:rPr>
                    <a:t>left</a:t>
                  </a:r>
                  <a:r>
                    <a:rPr lang="fr-FR" sz="1200" b="0" i="0" u="none" strike="noStrike" cap="none" dirty="0">
                      <a:solidFill>
                        <a:schemeClr val="dk1"/>
                      </a:solidFill>
                      <a:latin typeface="Calibri"/>
                      <a:ea typeface="Calibri"/>
                      <a:cs typeface="Calibri"/>
                      <a:sym typeface="Calibri"/>
                    </a:rPr>
                    <a:t> to the </a:t>
                  </a:r>
                  <a:r>
                    <a:rPr lang="fr-FR" sz="1200" b="0" i="0" u="none" strike="noStrike" cap="none" dirty="0" err="1">
                      <a:solidFill>
                        <a:schemeClr val="dk1"/>
                      </a:solidFill>
                      <a:latin typeface="Calibri"/>
                      <a:ea typeface="Calibri"/>
                      <a:cs typeface="Calibri"/>
                      <a:sym typeface="Calibri"/>
                    </a:rPr>
                    <a:t>common</a:t>
                  </a:r>
                  <a:r>
                    <a:rPr lang="fr-FR" sz="1200" b="0" i="0" u="none" strike="noStrike" cap="none" dirty="0">
                      <a:solidFill>
                        <a:schemeClr val="dk1"/>
                      </a:solidFill>
                      <a:latin typeface="Calibri"/>
                      <a:ea typeface="Calibri"/>
                      <a:cs typeface="Calibri"/>
                      <a:sym typeface="Calibri"/>
                    </a:rPr>
                    <a:t> points on the right</a:t>
                  </a:r>
                  <a:r>
                    <a:rPr lang="fr-FR" sz="1050" b="0" i="1"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3"/>
          <p:cNvGrpSpPr/>
          <p:nvPr/>
        </p:nvGrpSpPr>
        <p:grpSpPr>
          <a:xfrm>
            <a:off x="980369" y="1629600"/>
            <a:ext cx="6913312" cy="3598800"/>
            <a:chOff x="872184" y="1020963"/>
            <a:chExt cx="6913312" cy="3598800"/>
          </a:xfrm>
        </p:grpSpPr>
        <p:sp>
          <p:nvSpPr>
            <p:cNvPr id="132" name="Google Shape;132;p3"/>
            <p:cNvSpPr/>
            <p:nvPr/>
          </p:nvSpPr>
          <p:spPr>
            <a:xfrm>
              <a:off x="872184" y="1020963"/>
              <a:ext cx="6913311" cy="3598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3"/>
            <p:cNvSpPr txBox="1"/>
            <p:nvPr/>
          </p:nvSpPr>
          <p:spPr>
            <a:xfrm>
              <a:off x="1092992" y="1709804"/>
              <a:ext cx="4695825"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fr-FR" sz="1100" b="0" i="1" u="none" strike="noStrike" cap="none">
                  <a:solidFill>
                    <a:schemeClr val="dk1"/>
                  </a:solidFill>
                  <a:latin typeface="Calibri"/>
                  <a:ea typeface="Calibri"/>
                  <a:cs typeface="Calibri"/>
                  <a:sym typeface="Calibri"/>
                </a:rPr>
                <a:t>Extract from the book "Newton's apples" (2003) by Jean Marie Vigoureux</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"If I take into account the spherical shape of the Earth, I will see that, in the end, if I were able to throw this apple with enough force, it would come back to me from behind after circling the Earth.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br>
                <a:rPr lang="fr-FR" sz="1100" b="0" i="0" u="none" strike="noStrike" cap="none">
                  <a:solidFill>
                    <a:schemeClr val="dk1"/>
                  </a:solidFill>
                  <a:latin typeface="Calibri"/>
                  <a:ea typeface="Calibri"/>
                  <a:cs typeface="Calibri"/>
                  <a:sym typeface="Calibri"/>
                </a:rPr>
              </a:br>
              <a:r>
                <a:rPr lang="fr-FR" sz="1100" b="0" i="0" u="none" strike="noStrike" cap="none">
                  <a:solidFill>
                    <a:schemeClr val="dk1"/>
                  </a:solidFill>
                  <a:latin typeface="Calibri"/>
                  <a:ea typeface="Calibri"/>
                  <a:cs typeface="Calibri"/>
                  <a:sym typeface="Calibri"/>
                </a:rPr>
                <a:t>[...] We can reason in a more quantitative way: a body thrown horizontally falls 5 metres during its first second of fall. Let's suppose that in one second it is propelled far enough so that the ground, because of the sphericity of the earth's surface, has itself dropped 5 metres. Under such conditions, this body will find itself, despite its fall, at exactly the same altitude above the ground as when it was launched."</a:t>
              </a:r>
              <a:endParaRPr sz="1400" b="0" i="0" u="none" strike="noStrike" cap="none">
                <a:solidFill>
                  <a:srgbClr val="000000"/>
                </a:solidFill>
                <a:latin typeface="Arial"/>
                <a:ea typeface="Arial"/>
                <a:cs typeface="Arial"/>
                <a:sym typeface="Arial"/>
              </a:endParaRPr>
            </a:p>
          </p:txBody>
        </p:sp>
        <p:pic>
          <p:nvPicPr>
            <p:cNvPr id="134" name="Google Shape;134;p3" descr="https://lh6.googleusercontent.com/N9nxGzDf3zEZxbquvQO7eWPV_O9ikhiMY5S7eRataYV_DLCitEDPQ0UvWSOMcQFCAZUoQSe0E7iRoTtFiomVghzMp_UF_PtxwDMqZcK7XqIo1KRcI_HOk0qu45-NKiCE6CSaYrs_8AgC__pdoRR7t9ux66Zdh3PNsmv2a977kkTg6tsJKOcT3ZeAXxopsICF"/>
            <p:cNvPicPr preferRelativeResize="0"/>
            <p:nvPr/>
          </p:nvPicPr>
          <p:blipFill rotWithShape="1">
            <a:blip r:embed="rId3">
              <a:alphaModFix/>
            </a:blip>
            <a:srcRect/>
            <a:stretch/>
          </p:blipFill>
          <p:spPr>
            <a:xfrm>
              <a:off x="5664992" y="1221988"/>
              <a:ext cx="2120504" cy="3231852"/>
            </a:xfrm>
            <a:prstGeom prst="rect">
              <a:avLst/>
            </a:prstGeom>
            <a:noFill/>
            <a:ln>
              <a:noFill/>
            </a:ln>
          </p:spPr>
        </p:pic>
        <p:sp>
          <p:nvSpPr>
            <p:cNvPr id="135" name="Google Shape;135;p3"/>
            <p:cNvSpPr/>
            <p:nvPr/>
          </p:nvSpPr>
          <p:spPr>
            <a:xfrm>
              <a:off x="1092992" y="1279039"/>
              <a:ext cx="45720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fr-FR" sz="1600" b="1" i="0" u="sng" strike="noStrike" cap="none">
                  <a:solidFill>
                    <a:schemeClr val="dk1"/>
                  </a:solidFill>
                  <a:latin typeface="Calibri"/>
                  <a:ea typeface="Calibri"/>
                  <a:cs typeface="Calibri"/>
                  <a:sym typeface="Calibri"/>
                </a:rPr>
                <a:t>An explanation of Newton's diagram</a:t>
              </a:r>
              <a:endParaRPr sz="1400" b="0" i="0" u="none" strike="noStrike" cap="none">
                <a:solidFill>
                  <a:srgbClr val="000000"/>
                </a:solidFill>
                <a:latin typeface="Arial"/>
                <a:ea typeface="Arial"/>
                <a:cs typeface="Arial"/>
                <a:sym typeface="Arial"/>
              </a:endParaRPr>
            </a:p>
          </p:txBody>
        </p:sp>
      </p:grpSp>
      <p:sp>
        <p:nvSpPr>
          <p:cNvPr id="136" name="Google Shape;136;p3"/>
          <p:cNvSpPr txBox="1"/>
          <p:nvPr/>
        </p:nvSpPr>
        <p:spPr>
          <a:xfrm>
            <a:off x="890727" y="691156"/>
            <a:ext cx="13511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985178" y="1965233"/>
            <a:ext cx="7028262" cy="3294784"/>
            <a:chOff x="967434" y="1068588"/>
            <a:chExt cx="7482427" cy="3294784"/>
          </a:xfrm>
        </p:grpSpPr>
        <p:sp>
          <p:nvSpPr>
            <p:cNvPr id="142" name="Google Shape;142;p4"/>
            <p:cNvSpPr/>
            <p:nvPr/>
          </p:nvSpPr>
          <p:spPr>
            <a:xfrm>
              <a:off x="967434" y="1068588"/>
              <a:ext cx="7482427" cy="321044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4"/>
            <p:cNvSpPr/>
            <p:nvPr/>
          </p:nvSpPr>
          <p:spPr>
            <a:xfrm>
              <a:off x="1159992" y="1254829"/>
              <a:ext cx="7062170"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sng" strike="noStrike" cap="none" dirty="0" err="1">
                  <a:solidFill>
                    <a:schemeClr val="dk1"/>
                  </a:solidFill>
                  <a:latin typeface="Calibri"/>
                  <a:ea typeface="Calibri"/>
                  <a:cs typeface="Calibri"/>
                  <a:sym typeface="Calibri"/>
                </a:rPr>
                <a:t>From</a:t>
              </a:r>
              <a:r>
                <a:rPr lang="fr-FR" sz="1600" b="1" i="0" u="sng" strike="noStrike" cap="none" dirty="0">
                  <a:solidFill>
                    <a:schemeClr val="dk1"/>
                  </a:solidFill>
                  <a:latin typeface="Calibri"/>
                  <a:ea typeface="Calibri"/>
                  <a:cs typeface="Calibri"/>
                  <a:sym typeface="Calibri"/>
                </a:rPr>
                <a:t> "</a:t>
              </a:r>
              <a:r>
                <a:rPr lang="fr-FR" sz="1600" b="1" i="0" u="sng" strike="noStrike" cap="none" dirty="0" err="1">
                  <a:solidFill>
                    <a:schemeClr val="dk1"/>
                  </a:solidFill>
                  <a:latin typeface="Calibri"/>
                  <a:ea typeface="Calibri"/>
                  <a:cs typeface="Calibri"/>
                  <a:sym typeface="Calibri"/>
                </a:rPr>
                <a:t>gravity</a:t>
              </a:r>
              <a:r>
                <a:rPr lang="fr-FR" sz="1600" b="1" i="0" u="sng" strike="noStrike" cap="none" dirty="0">
                  <a:solidFill>
                    <a:schemeClr val="dk1"/>
                  </a:solidFill>
                  <a:latin typeface="Calibri"/>
                  <a:ea typeface="Calibri"/>
                  <a:cs typeface="Calibri"/>
                  <a:sym typeface="Calibri"/>
                </a:rPr>
                <a:t>" to "gravitation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br>
                <a:rPr lang="fr-FR" sz="1200" b="0" i="0" u="none" strike="noStrike" cap="none" dirty="0">
                  <a:solidFill>
                    <a:schemeClr val="dk1"/>
                  </a:solidFill>
                  <a:latin typeface="Calibri"/>
                  <a:ea typeface="Calibri"/>
                  <a:cs typeface="Calibri"/>
                  <a:sym typeface="Calibri"/>
                </a:rPr>
              </a:br>
              <a:r>
                <a:rPr lang="fr-FR" sz="1200" b="0" i="0" u="none" strike="noStrike" cap="none" dirty="0">
                  <a:solidFill>
                    <a:srgbClr val="000000"/>
                  </a:solidFill>
                  <a:latin typeface="Calibri"/>
                  <a:ea typeface="Calibri"/>
                  <a:cs typeface="Calibri"/>
                  <a:sym typeface="Calibri"/>
                </a:rPr>
                <a:t>Vertical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curved</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and </a:t>
              </a:r>
              <a:r>
                <a:rPr lang="fr-FR" sz="1200" b="0" i="0" u="none" strike="noStrike" cap="none" dirty="0" err="1">
                  <a:solidFill>
                    <a:srgbClr val="000000"/>
                  </a:solidFill>
                  <a:latin typeface="Calibri"/>
                  <a:ea typeface="Calibri"/>
                  <a:cs typeface="Calibri"/>
                  <a:sym typeface="Calibri"/>
                </a:rPr>
                <a:t>circular</a:t>
              </a:r>
              <a:r>
                <a:rPr lang="fr-FR" sz="1200" b="0" i="0" u="none" strike="noStrike" cap="none" dirty="0">
                  <a:solidFill>
                    <a:srgbClr val="000000"/>
                  </a:solidFill>
                  <a:latin typeface="Calibri"/>
                  <a:ea typeface="Calibri"/>
                  <a:cs typeface="Calibri"/>
                  <a:sym typeface="Calibri"/>
                </a:rPr>
                <a:t> motion can all </a:t>
              </a:r>
              <a:r>
                <a:rPr lang="fr-FR" sz="1200" b="0" i="0" u="none" strike="noStrike" cap="none" dirty="0" err="1">
                  <a:solidFill>
                    <a:srgbClr val="000000"/>
                  </a:solidFill>
                  <a:latin typeface="Calibri"/>
                  <a:ea typeface="Calibri"/>
                  <a:cs typeface="Calibri"/>
                  <a:sym typeface="Calibri"/>
                </a:rPr>
                <a:t>be</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seen</a:t>
              </a:r>
              <a:r>
                <a:rPr lang="fr-FR" sz="1200" b="0" i="0" u="none" strike="noStrike" cap="none" dirty="0">
                  <a:solidFill>
                    <a:srgbClr val="000000"/>
                  </a:solidFill>
                  <a:latin typeface="Calibri"/>
                  <a:ea typeface="Calibri"/>
                  <a:cs typeface="Calibri"/>
                  <a:sym typeface="Calibri"/>
                </a:rPr>
                <a:t> as the </a:t>
              </a:r>
              <a:r>
                <a:rPr lang="fr-FR" sz="1200" b="0" i="0" u="none" strike="noStrike" cap="none" dirty="0" err="1">
                  <a:solidFill>
                    <a:srgbClr val="000000"/>
                  </a:solidFill>
                  <a:latin typeface="Calibri"/>
                  <a:ea typeface="Calibri"/>
                  <a:cs typeface="Calibri"/>
                  <a:sym typeface="Calibri"/>
                </a:rPr>
                <a:t>same</a:t>
              </a:r>
              <a:r>
                <a:rPr lang="fr-FR" sz="1200" b="0" i="0" u="none" strike="noStrike" cap="none" dirty="0">
                  <a:solidFill>
                    <a:srgbClr val="000000"/>
                  </a:solidFill>
                  <a:latin typeface="Calibri"/>
                  <a:ea typeface="Calibri"/>
                  <a:cs typeface="Calibri"/>
                  <a:sym typeface="Calibri"/>
                </a:rPr>
                <a:t> type of motion. </a:t>
              </a:r>
              <a:r>
                <a:rPr lang="fr-FR" sz="1200" b="0" i="0" u="none" strike="noStrike" cap="none" dirty="0" err="1">
                  <a:solidFill>
                    <a:srgbClr val="000000"/>
                  </a:solidFill>
                  <a:latin typeface="Calibri"/>
                  <a:ea typeface="Calibri"/>
                  <a:cs typeface="Calibri"/>
                  <a:sym typeface="Calibri"/>
                </a:rPr>
                <a:t>Only</a:t>
              </a:r>
              <a:r>
                <a:rPr lang="fr-FR" sz="1200" b="0" i="0" u="none" strike="noStrike" cap="none" dirty="0">
                  <a:solidFill>
                    <a:srgbClr val="000000"/>
                  </a:solidFill>
                  <a:latin typeface="Calibri"/>
                  <a:ea typeface="Calibri"/>
                  <a:cs typeface="Calibri"/>
                  <a:sym typeface="Calibri"/>
                </a:rPr>
                <a:t> the initial </a:t>
              </a:r>
              <a:r>
                <a:rPr lang="fr-FR" sz="1200" b="0" i="0" u="none" strike="noStrike" cap="none" dirty="0" err="1">
                  <a:solidFill>
                    <a:srgbClr val="000000"/>
                  </a:solidFill>
                  <a:latin typeface="Calibri"/>
                  <a:ea typeface="Calibri"/>
                  <a:cs typeface="Calibri"/>
                  <a:sym typeface="Calibri"/>
                </a:rPr>
                <a:t>velocity</a:t>
              </a:r>
              <a:r>
                <a:rPr lang="fr-FR" sz="1200" b="0" i="0" u="none" strike="noStrike" cap="none" dirty="0">
                  <a:solidFill>
                    <a:srgbClr val="000000"/>
                  </a:solidFill>
                  <a:latin typeface="Calibri"/>
                  <a:ea typeface="Calibri"/>
                  <a:cs typeface="Calibri"/>
                  <a:sym typeface="Calibri"/>
                </a:rPr>
                <a:t> changes. This </a:t>
              </a:r>
              <a:r>
                <a:rPr lang="fr-FR" sz="1200" b="0" i="0" u="none" strike="noStrike" cap="none" dirty="0" err="1">
                  <a:solidFill>
                    <a:srgbClr val="000000"/>
                  </a:solidFill>
                  <a:latin typeface="Calibri"/>
                  <a:ea typeface="Calibri"/>
                  <a:cs typeface="Calibri"/>
                  <a:sym typeface="Calibri"/>
                </a:rPr>
                <a:t>helps</a:t>
              </a:r>
              <a:r>
                <a:rPr lang="fr-FR" sz="1200" b="0" i="0" u="none" strike="noStrike" cap="none" dirty="0">
                  <a:solidFill>
                    <a:srgbClr val="000000"/>
                  </a:solidFill>
                  <a:latin typeface="Calibri"/>
                  <a:ea typeface="Calibri"/>
                  <a:cs typeface="Calibri"/>
                  <a:sym typeface="Calibri"/>
                </a:rPr>
                <a:t> us to </a:t>
              </a:r>
              <a:r>
                <a:rPr lang="fr-FR" sz="1200" b="0" i="0" u="none" strike="noStrike" cap="none" dirty="0" err="1">
                  <a:solidFill>
                    <a:srgbClr val="000000"/>
                  </a:solidFill>
                  <a:latin typeface="Calibri"/>
                  <a:ea typeface="Calibri"/>
                  <a:cs typeface="Calibri"/>
                  <a:sym typeface="Calibri"/>
                </a:rPr>
                <a:t>understand</a:t>
              </a:r>
              <a:r>
                <a:rPr lang="fr-FR" sz="1200" b="0" i="0" u="none" strike="noStrike" cap="none" dirty="0">
                  <a:solidFill>
                    <a:srgbClr val="000000"/>
                  </a:solidFill>
                  <a:latin typeface="Calibri"/>
                  <a:ea typeface="Calibri"/>
                  <a:cs typeface="Calibri"/>
                  <a:sym typeface="Calibri"/>
                </a:rPr>
                <a:t>, for </a:t>
              </a:r>
              <a:r>
                <a:rPr lang="fr-FR" sz="1200" b="0" i="0" u="none" strike="noStrike" cap="none" dirty="0" err="1">
                  <a:solidFill>
                    <a:srgbClr val="000000"/>
                  </a:solidFill>
                  <a:latin typeface="Calibri"/>
                  <a:ea typeface="Calibri"/>
                  <a:cs typeface="Calibri"/>
                  <a:sym typeface="Calibri"/>
                </a:rPr>
                <a:t>example</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that</a:t>
              </a:r>
              <a:r>
                <a:rPr lang="fr-FR" sz="1200" b="0" i="0" u="none" strike="noStrike" cap="none" dirty="0">
                  <a:solidFill>
                    <a:srgbClr val="000000"/>
                  </a:solidFill>
                  <a:latin typeface="Calibri"/>
                  <a:ea typeface="Calibri"/>
                  <a:cs typeface="Calibri"/>
                  <a:sym typeface="Calibri"/>
                </a:rPr>
                <a:t> orbital motion </a:t>
              </a:r>
              <a:r>
                <a:rPr lang="fr-FR" sz="1200" b="0" i="0" u="none" strike="noStrike" cap="none" dirty="0" err="1">
                  <a:solidFill>
                    <a:srgbClr val="000000"/>
                  </a:solidFill>
                  <a:latin typeface="Calibri"/>
                  <a:ea typeface="Calibri"/>
                  <a:cs typeface="Calibri"/>
                  <a:sym typeface="Calibri"/>
                </a:rPr>
                <a:t>shares</a:t>
              </a:r>
              <a:r>
                <a:rPr lang="fr-FR" sz="1200" b="0" i="0" u="none" strike="noStrike" cap="none" dirty="0">
                  <a:solidFill>
                    <a:srgbClr val="000000"/>
                  </a:solidFill>
                  <a:latin typeface="Calibri"/>
                  <a:ea typeface="Calibri"/>
                  <a:cs typeface="Calibri"/>
                  <a:sym typeface="Calibri"/>
                </a:rPr>
                <a:t> the </a:t>
              </a:r>
              <a:r>
                <a:rPr lang="fr-FR" sz="1200" b="0" i="0" u="none" strike="noStrike" cap="none" dirty="0" err="1">
                  <a:solidFill>
                    <a:srgbClr val="000000"/>
                  </a:solidFill>
                  <a:latin typeface="Calibri"/>
                  <a:ea typeface="Calibri"/>
                  <a:cs typeface="Calibri"/>
                  <a:sym typeface="Calibri"/>
                </a:rPr>
                <a:t>same</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characteristic</a:t>
              </a:r>
              <a:r>
                <a:rPr lang="fr-FR" sz="1200" b="0" i="0" u="none" strike="noStrike" cap="none" dirty="0">
                  <a:solidFill>
                    <a:srgbClr val="000000"/>
                  </a:solidFill>
                  <a:latin typeface="Calibri"/>
                  <a:ea typeface="Calibri"/>
                  <a:cs typeface="Calibri"/>
                  <a:sym typeface="Calibri"/>
                </a:rPr>
                <a:t> as </a:t>
              </a:r>
              <a:r>
                <a:rPr lang="fr-FR" sz="1200" b="0" i="0" u="none" strike="noStrike" cap="none" dirty="0" err="1">
                  <a:solidFill>
                    <a:srgbClr val="000000"/>
                  </a:solidFill>
                  <a:latin typeface="Calibri"/>
                  <a:ea typeface="Calibri"/>
                  <a:cs typeface="Calibri"/>
                  <a:sym typeface="Calibri"/>
                </a:rPr>
                <a:t>falling</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objects</a:t>
              </a:r>
              <a:r>
                <a:rPr lang="fr-FR" sz="1200" b="0" i="0" u="none" strike="noStrike" cap="none" dirty="0">
                  <a:solidFill>
                    <a:srgbClr val="000000"/>
                  </a:solidFill>
                  <a:latin typeface="Calibri"/>
                  <a:ea typeface="Calibri"/>
                  <a:cs typeface="Calibri"/>
                  <a:sym typeface="Calibri"/>
                </a:rPr>
                <a:t> of </a:t>
              </a:r>
              <a:r>
                <a:rPr lang="fr-FR" sz="1200" b="0" i="0" u="none" strike="noStrike" cap="none" dirty="0" err="1">
                  <a:solidFill>
                    <a:srgbClr val="000000"/>
                  </a:solidFill>
                  <a:latin typeface="Calibri"/>
                  <a:ea typeface="Calibri"/>
                  <a:cs typeface="Calibri"/>
                  <a:sym typeface="Calibri"/>
                </a:rPr>
                <a:t>different</a:t>
              </a:r>
              <a:r>
                <a:rPr lang="fr-FR" sz="1200" b="0" i="0" u="none" strike="noStrike" cap="none" dirty="0">
                  <a:solidFill>
                    <a:srgbClr val="000000"/>
                  </a:solidFill>
                  <a:latin typeface="Calibri"/>
                  <a:ea typeface="Calibri"/>
                  <a:cs typeface="Calibri"/>
                  <a:sym typeface="Calibri"/>
                </a:rPr>
                <a:t> masses move at the </a:t>
              </a:r>
              <a:r>
                <a:rPr lang="fr-FR" sz="1200" b="0" i="0" u="none" strike="noStrike" cap="none" dirty="0" err="1">
                  <a:solidFill>
                    <a:srgbClr val="000000"/>
                  </a:solidFill>
                  <a:latin typeface="Calibri"/>
                  <a:ea typeface="Calibri"/>
                  <a:cs typeface="Calibri"/>
                  <a:sym typeface="Calibri"/>
                </a:rPr>
                <a:t>same</a:t>
              </a:r>
              <a:r>
                <a:rPr lang="fr-FR" sz="1200" b="0" i="0" u="none" strike="noStrike" cap="none" dirty="0">
                  <a:solidFill>
                    <a:srgbClr val="000000"/>
                  </a:solidFill>
                  <a:latin typeface="Calibri"/>
                  <a:ea typeface="Calibri"/>
                  <a:cs typeface="Calibri"/>
                  <a:sym typeface="Calibri"/>
                </a:rPr>
                <a:t> speed. A </a:t>
              </a:r>
              <a:r>
                <a:rPr lang="fr-FR" sz="1200" b="0" i="0" u="none" strike="noStrike" cap="none" dirty="0" err="1">
                  <a:solidFill>
                    <a:srgbClr val="000000"/>
                  </a:solidFill>
                  <a:latin typeface="Calibri"/>
                  <a:ea typeface="Calibri"/>
                  <a:cs typeface="Calibri"/>
                  <a:sym typeface="Calibri"/>
                </a:rPr>
                <a:t>space</a:t>
              </a:r>
              <a:r>
                <a:rPr lang="fr-FR" sz="1200" b="0" i="0" u="none" strike="noStrike" cap="none" dirty="0">
                  <a:solidFill>
                    <a:srgbClr val="000000"/>
                  </a:solidFill>
                  <a:latin typeface="Calibri"/>
                  <a:ea typeface="Calibri"/>
                  <a:cs typeface="Calibri"/>
                  <a:sym typeface="Calibri"/>
                </a:rPr>
                <a:t> station and an </a:t>
              </a:r>
              <a:r>
                <a:rPr lang="fr-FR" sz="1200" b="0" i="0" u="none" strike="noStrike" cap="none" dirty="0" err="1">
                  <a:solidFill>
                    <a:srgbClr val="000000"/>
                  </a:solidFill>
                  <a:latin typeface="Calibri"/>
                  <a:ea typeface="Calibri"/>
                  <a:cs typeface="Calibri"/>
                  <a:sym typeface="Calibri"/>
                </a:rPr>
                <a:t>astronaut</a:t>
              </a:r>
              <a:r>
                <a:rPr lang="fr-FR" sz="1200" b="0" i="0" u="none" strike="noStrike" cap="none" dirty="0">
                  <a:solidFill>
                    <a:srgbClr val="000000"/>
                  </a:solidFill>
                  <a:latin typeface="Calibri"/>
                  <a:ea typeface="Calibri"/>
                  <a:cs typeface="Calibri"/>
                  <a:sym typeface="Calibri"/>
                </a:rPr>
                <a:t> move at the </a:t>
              </a:r>
              <a:r>
                <a:rPr lang="fr-FR" sz="1200" b="0" i="0" u="none" strike="noStrike" cap="none" dirty="0" err="1">
                  <a:solidFill>
                    <a:srgbClr val="000000"/>
                  </a:solidFill>
                  <a:latin typeface="Calibri"/>
                  <a:ea typeface="Calibri"/>
                  <a:cs typeface="Calibri"/>
                  <a:sym typeface="Calibri"/>
                </a:rPr>
                <a:t>same</a:t>
              </a:r>
              <a:r>
                <a:rPr lang="fr-FR" sz="1200" b="0" i="0" u="none" strike="noStrike" cap="none" dirty="0">
                  <a:solidFill>
                    <a:srgbClr val="000000"/>
                  </a:solidFill>
                  <a:latin typeface="Calibri"/>
                  <a:ea typeface="Calibri"/>
                  <a:cs typeface="Calibri"/>
                  <a:sym typeface="Calibri"/>
                </a:rPr>
                <a:t> speed </a:t>
              </a:r>
              <a:r>
                <a:rPr lang="fr-FR" sz="1200" b="0" i="0" u="none" strike="noStrike" cap="none" dirty="0" err="1">
                  <a:solidFill>
                    <a:srgbClr val="000000"/>
                  </a:solidFill>
                  <a:latin typeface="Calibri"/>
                  <a:ea typeface="Calibri"/>
                  <a:cs typeface="Calibri"/>
                  <a:sym typeface="Calibri"/>
                </a:rPr>
                <a:t>even</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though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their</a:t>
              </a:r>
              <a:r>
                <a:rPr lang="fr-FR" sz="1200" b="0" i="0" u="none" strike="noStrike" cap="none" dirty="0">
                  <a:solidFill>
                    <a:srgbClr val="000000"/>
                  </a:solidFill>
                  <a:latin typeface="Calibri"/>
                  <a:ea typeface="Calibri"/>
                  <a:cs typeface="Calibri"/>
                  <a:sym typeface="Calibri"/>
                </a:rPr>
                <a:t> masses are </a:t>
              </a:r>
              <a:r>
                <a:rPr lang="fr-FR" sz="1200" b="0" i="0" u="none" strike="noStrike" cap="none" dirty="0" err="1">
                  <a:solidFill>
                    <a:srgbClr val="000000"/>
                  </a:solidFill>
                  <a:latin typeface="Calibri"/>
                  <a:ea typeface="Calibri"/>
                  <a:cs typeface="Calibri"/>
                  <a:sym typeface="Calibri"/>
                </a:rPr>
                <a:t>very</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different</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just</a:t>
              </a:r>
              <a:r>
                <a:rPr lang="fr-FR" sz="1200" b="0" i="0" u="none" strike="noStrike" cap="none" dirty="0">
                  <a:solidFill>
                    <a:srgbClr val="000000"/>
                  </a:solidFill>
                  <a:latin typeface="Calibri"/>
                  <a:ea typeface="Calibri"/>
                  <a:cs typeface="Calibri"/>
                  <a:sym typeface="Calibri"/>
                </a:rPr>
                <a:t> as on </a:t>
              </a:r>
              <a:r>
                <a:rPr lang="fr-FR" sz="1200" b="0" i="0" u="none" strike="noStrike" cap="none" dirty="0" err="1">
                  <a:solidFill>
                    <a:srgbClr val="000000"/>
                  </a:solidFill>
                  <a:latin typeface="Calibri"/>
                  <a:ea typeface="Calibri"/>
                  <a:cs typeface="Calibri"/>
                  <a:sym typeface="Calibri"/>
                </a:rPr>
                <a:t>Earth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two</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objects</a:t>
              </a:r>
              <a:r>
                <a:rPr lang="fr-FR" sz="1200" b="0" i="0" u="none" strike="noStrike" cap="none" dirty="0">
                  <a:solidFill>
                    <a:srgbClr val="000000"/>
                  </a:solidFill>
                  <a:latin typeface="Calibri"/>
                  <a:ea typeface="Calibri"/>
                  <a:cs typeface="Calibri"/>
                  <a:sym typeface="Calibri"/>
                </a:rPr>
                <a:t> of </a:t>
              </a:r>
              <a:r>
                <a:rPr lang="fr-FR" sz="1200" b="0" i="0" u="none" strike="noStrike" cap="none" dirty="0" err="1">
                  <a:solidFill>
                    <a:srgbClr val="000000"/>
                  </a:solidFill>
                  <a:latin typeface="Calibri"/>
                  <a:ea typeface="Calibri"/>
                  <a:cs typeface="Calibri"/>
                  <a:sym typeface="Calibri"/>
                </a:rPr>
                <a:t>different</a:t>
              </a:r>
              <a:r>
                <a:rPr lang="fr-FR" sz="1200" b="0" i="0" u="none" strike="noStrike" cap="none" dirty="0">
                  <a:solidFill>
                    <a:srgbClr val="000000"/>
                  </a:solidFill>
                  <a:latin typeface="Calibri"/>
                  <a:ea typeface="Calibri"/>
                  <a:cs typeface="Calibri"/>
                  <a:sym typeface="Calibri"/>
                </a:rPr>
                <a:t> masses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at the </a:t>
              </a:r>
              <a:r>
                <a:rPr lang="fr-FR" sz="1200" b="0" i="0" u="none" strike="noStrike" cap="none" dirty="0" err="1">
                  <a:solidFill>
                    <a:srgbClr val="000000"/>
                  </a:solidFill>
                  <a:latin typeface="Calibri"/>
                  <a:ea typeface="Calibri"/>
                  <a:cs typeface="Calibri"/>
                  <a:sym typeface="Calibri"/>
                </a:rPr>
                <a:t>same</a:t>
              </a:r>
              <a:r>
                <a:rPr lang="fr-FR" sz="1200" b="0" i="0" u="none" strike="noStrike" cap="none" dirty="0">
                  <a:solidFill>
                    <a:srgbClr val="000000"/>
                  </a:solidFill>
                  <a:latin typeface="Calibri"/>
                  <a:ea typeface="Calibri"/>
                  <a:cs typeface="Calibri"/>
                  <a:sym typeface="Calibri"/>
                </a:rPr>
                <a:t> speed.</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err="1">
                  <a:solidFill>
                    <a:srgbClr val="000000"/>
                  </a:solidFill>
                  <a:latin typeface="Calibri"/>
                  <a:ea typeface="Calibri"/>
                  <a:cs typeface="Calibri"/>
                  <a:sym typeface="Calibri"/>
                </a:rPr>
                <a:t>Since</a:t>
              </a:r>
              <a:r>
                <a:rPr lang="fr-FR" sz="1200" b="0" i="0" u="none" strike="noStrike" cap="none" dirty="0">
                  <a:solidFill>
                    <a:srgbClr val="000000"/>
                  </a:solidFill>
                  <a:latin typeface="Calibri"/>
                  <a:ea typeface="Calibri"/>
                  <a:cs typeface="Calibri"/>
                  <a:sym typeface="Calibri"/>
                </a:rPr>
                <a:t> vertical and </a:t>
              </a:r>
              <a:r>
                <a:rPr lang="fr-FR" sz="1200" b="0" i="0" u="none" strike="noStrike" cap="none" dirty="0" err="1">
                  <a:solidFill>
                    <a:srgbClr val="000000"/>
                  </a:solidFill>
                  <a:latin typeface="Calibri"/>
                  <a:ea typeface="Calibri"/>
                  <a:cs typeface="Calibri"/>
                  <a:sym typeface="Calibri"/>
                </a:rPr>
                <a:t>curved</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are </a:t>
              </a:r>
              <a:r>
                <a:rPr lang="fr-FR" sz="1200" b="0" i="0" u="none" strike="noStrike" cap="none" dirty="0" err="1">
                  <a:solidFill>
                    <a:srgbClr val="000000"/>
                  </a:solidFill>
                  <a:latin typeface="Calibri"/>
                  <a:ea typeface="Calibri"/>
                  <a:cs typeface="Calibri"/>
                  <a:sym typeface="Calibri"/>
                </a:rPr>
                <a:t>associated</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with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gravity</a:t>
              </a:r>
              <a:r>
                <a:rPr lang="fr-FR" sz="1200" b="0" i="0" u="none" strike="noStrike" cap="none" dirty="0">
                  <a:solidFill>
                    <a:srgbClr val="000000"/>
                  </a:solidFill>
                  <a:latin typeface="Calibri"/>
                  <a:ea typeface="Calibri"/>
                  <a:cs typeface="Calibri"/>
                  <a:sym typeface="Calibri"/>
                </a:rPr>
                <a:t>, orbital motion can </a:t>
              </a:r>
              <a:r>
                <a:rPr lang="fr-FR" sz="1200" b="0" i="0" u="none" strike="noStrike" cap="none" dirty="0" err="1">
                  <a:solidFill>
                    <a:srgbClr val="000000"/>
                  </a:solidFill>
                  <a:latin typeface="Calibri"/>
                  <a:ea typeface="Calibri"/>
                  <a:cs typeface="Calibri"/>
                  <a:sym typeface="Calibri"/>
                </a:rPr>
                <a:t>also</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be</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associated</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with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gravity</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However</a:t>
              </a:r>
              <a:r>
                <a:rPr lang="fr-FR" sz="1200" b="0" i="0" u="none" strike="noStrike" cap="none" dirty="0">
                  <a:solidFill>
                    <a:srgbClr val="000000"/>
                  </a:solidFill>
                  <a:latin typeface="Calibri"/>
                  <a:ea typeface="Calibri"/>
                  <a:cs typeface="Calibri"/>
                  <a:sym typeface="Calibri"/>
                </a:rPr>
                <a:t>, as </a:t>
              </a:r>
              <a:r>
                <a:rPr lang="fr-FR" sz="1200" b="0" i="0" u="none" strike="noStrike" cap="none" dirty="0" err="1">
                  <a:solidFill>
                    <a:srgbClr val="000000"/>
                  </a:solidFill>
                  <a:latin typeface="Calibri"/>
                  <a:ea typeface="Calibri"/>
                  <a:cs typeface="Calibri"/>
                  <a:sym typeface="Calibri"/>
                </a:rPr>
                <a:t>we</a:t>
              </a:r>
              <a:r>
                <a:rPr lang="fr-FR" sz="1200" b="0" i="0" u="none" strike="noStrike" cap="none" dirty="0">
                  <a:solidFill>
                    <a:srgbClr val="000000"/>
                  </a:solidFill>
                  <a:latin typeface="Calibri"/>
                  <a:ea typeface="Calibri"/>
                  <a:cs typeface="Calibri"/>
                  <a:sym typeface="Calibri"/>
                </a:rPr>
                <a:t> are </a:t>
              </a:r>
              <a:r>
                <a:rPr lang="fr-FR" sz="1200" b="0" i="0" u="none" strike="noStrike" cap="none" dirty="0" err="1">
                  <a:solidFill>
                    <a:srgbClr val="000000"/>
                  </a:solidFill>
                  <a:latin typeface="Calibri"/>
                  <a:ea typeface="Calibri"/>
                  <a:cs typeface="Calibri"/>
                  <a:sym typeface="Calibri"/>
                </a:rPr>
                <a:t>accustomed</a:t>
              </a:r>
              <a:r>
                <a:rPr lang="fr-FR" sz="1200" b="0" i="0" u="none" strike="noStrike" cap="none" dirty="0">
                  <a:solidFill>
                    <a:srgbClr val="000000"/>
                  </a:solidFill>
                  <a:latin typeface="Calibri"/>
                  <a:ea typeface="Calibri"/>
                  <a:cs typeface="Calibri"/>
                  <a:sym typeface="Calibri"/>
                </a:rPr>
                <a:t> to </a:t>
              </a:r>
              <a:r>
                <a:rPr lang="fr-FR" sz="1200" b="0" i="0" u="none" strike="noStrike" cap="none" dirty="0" err="1">
                  <a:solidFill>
                    <a:srgbClr val="000000"/>
                  </a:solidFill>
                  <a:latin typeface="Calibri"/>
                  <a:ea typeface="Calibri"/>
                  <a:cs typeface="Calibri"/>
                  <a:sym typeface="Calibri"/>
                </a:rPr>
                <a:t>using</a:t>
              </a:r>
              <a:r>
                <a:rPr lang="fr-FR" sz="1200" b="0" i="0" u="none" strike="noStrike" cap="none" dirty="0">
                  <a:solidFill>
                    <a:srgbClr val="000000"/>
                  </a:solidFill>
                  <a:latin typeface="Calibri"/>
                  <a:ea typeface="Calibri"/>
                  <a:cs typeface="Calibri"/>
                  <a:sym typeface="Calibri"/>
                </a:rPr>
                <a:t> the </a:t>
              </a:r>
              <a:r>
                <a:rPr lang="fr-FR" sz="1200" b="0" i="0" u="none" strike="noStrike" cap="none" dirty="0" err="1">
                  <a:solidFill>
                    <a:srgbClr val="000000"/>
                  </a:solidFill>
                  <a:latin typeface="Calibri"/>
                  <a:ea typeface="Calibri"/>
                  <a:cs typeface="Calibri"/>
                  <a:sym typeface="Calibri"/>
                </a:rPr>
                <a:t>term</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gravity</a:t>
              </a:r>
              <a:r>
                <a:rPr lang="fr-FR" sz="1200" b="0" i="0" u="none" strike="noStrike" cap="none" dirty="0">
                  <a:solidFill>
                    <a:srgbClr val="000000"/>
                  </a:solidFill>
                  <a:latin typeface="Calibri"/>
                  <a:ea typeface="Calibri"/>
                  <a:cs typeface="Calibri"/>
                  <a:sym typeface="Calibri"/>
                </a:rPr>
                <a:t>' to </a:t>
              </a:r>
              <a:r>
                <a:rPr lang="fr-FR" sz="1200" b="0" i="0" u="none" strike="noStrike" cap="none" dirty="0" err="1">
                  <a:solidFill>
                    <a:srgbClr val="000000"/>
                  </a:solidFill>
                  <a:latin typeface="Calibri"/>
                  <a:ea typeface="Calibri"/>
                  <a:cs typeface="Calibri"/>
                  <a:sym typeface="Calibri"/>
                </a:rPr>
                <a:t>refer</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only</a:t>
              </a:r>
              <a:r>
                <a:rPr lang="fr-FR" sz="1200" b="0" i="0" u="none" strike="noStrike" cap="none" dirty="0">
                  <a:solidFill>
                    <a:srgbClr val="000000"/>
                  </a:solidFill>
                  <a:latin typeface="Calibri"/>
                  <a:ea typeface="Calibri"/>
                  <a:cs typeface="Calibri"/>
                  <a:sym typeface="Calibri"/>
                </a:rPr>
                <a:t> to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to </a:t>
              </a:r>
              <a:r>
                <a:rPr lang="fr-FR" sz="1200" b="0" i="0" u="none" strike="noStrike" cap="none" dirty="0" err="1">
                  <a:solidFill>
                    <a:srgbClr val="000000"/>
                  </a:solidFill>
                  <a:latin typeface="Calibri"/>
                  <a:ea typeface="Calibri"/>
                  <a:cs typeface="Calibri"/>
                  <a:sym typeface="Calibri"/>
                </a:rPr>
                <a:t>Earth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we</a:t>
              </a:r>
              <a:r>
                <a:rPr lang="fr-FR" sz="1200" b="0" i="0" u="none" strike="noStrike" cap="none" dirty="0">
                  <a:solidFill>
                    <a:srgbClr val="000000"/>
                  </a:solidFill>
                  <a:latin typeface="Calibri"/>
                  <a:ea typeface="Calibri"/>
                  <a:cs typeface="Calibri"/>
                  <a:sym typeface="Calibri"/>
                </a:rPr>
                <a:t> use the </a:t>
              </a:r>
              <a:r>
                <a:rPr lang="fr-FR" sz="1200" b="0" i="0" u="none" strike="noStrike" cap="none" dirty="0" err="1">
                  <a:solidFill>
                    <a:srgbClr val="000000"/>
                  </a:solidFill>
                  <a:latin typeface="Calibri"/>
                  <a:ea typeface="Calibri"/>
                  <a:cs typeface="Calibri"/>
                  <a:sym typeface="Calibri"/>
                </a:rPr>
                <a:t>term</a:t>
              </a:r>
              <a:r>
                <a:rPr lang="fr-FR" sz="1200" b="0" i="0" u="none" strike="noStrike" cap="none" dirty="0">
                  <a:solidFill>
                    <a:srgbClr val="000000"/>
                  </a:solidFill>
                  <a:latin typeface="Calibri"/>
                  <a:ea typeface="Calibri"/>
                  <a:cs typeface="Calibri"/>
                  <a:sym typeface="Calibri"/>
                </a:rPr>
                <a:t> 'gravitation' to </a:t>
              </a:r>
              <a:r>
                <a:rPr lang="fr-FR" sz="1200" b="0" i="0" u="none" strike="noStrike" cap="none" dirty="0" err="1">
                  <a:solidFill>
                    <a:srgbClr val="000000"/>
                  </a:solidFill>
                  <a:latin typeface="Calibri"/>
                  <a:ea typeface="Calibri"/>
                  <a:cs typeface="Calibri"/>
                  <a:sym typeface="Calibri"/>
                </a:rPr>
                <a:t>describe</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both</a:t>
              </a:r>
              <a:r>
                <a:rPr lang="fr-FR" sz="1200" b="0" i="0" u="none" strike="noStrike" cap="none" dirty="0">
                  <a:solidFill>
                    <a:srgbClr val="000000"/>
                  </a:solidFill>
                  <a:latin typeface="Calibri"/>
                  <a:ea typeface="Calibri"/>
                  <a:cs typeface="Calibri"/>
                  <a:sym typeface="Calibri"/>
                </a:rPr>
                <a:t> </a:t>
              </a:r>
              <a:r>
                <a:rPr lang="fr-FR" sz="1200" b="0" i="0" u="none" strike="noStrike" cap="none" dirty="0" err="1">
                  <a:solidFill>
                    <a:srgbClr val="000000"/>
                  </a:solidFill>
                  <a:latin typeface="Calibri"/>
                  <a:ea typeface="Calibri"/>
                  <a:cs typeface="Calibri"/>
                  <a:sym typeface="Calibri"/>
                </a:rPr>
                <a:t>fall</a:t>
              </a:r>
              <a:r>
                <a:rPr lang="fr-FR" sz="1200" b="0" i="0" u="none" strike="noStrike" cap="none" dirty="0">
                  <a:solidFill>
                    <a:srgbClr val="000000"/>
                  </a:solidFill>
                  <a:latin typeface="Calibri"/>
                  <a:ea typeface="Calibri"/>
                  <a:cs typeface="Calibri"/>
                  <a:sym typeface="Calibri"/>
                </a:rPr>
                <a:t> to </a:t>
              </a:r>
              <a:r>
                <a:rPr lang="fr-FR" sz="1200" b="0" i="0" u="none" strike="noStrike" cap="none" dirty="0" err="1">
                  <a:solidFill>
                    <a:srgbClr val="000000"/>
                  </a:solidFill>
                  <a:latin typeface="Calibri"/>
                  <a:ea typeface="Calibri"/>
                  <a:cs typeface="Calibri"/>
                  <a:sym typeface="Calibri"/>
                </a:rPr>
                <a:t>Earth</a:t>
              </a:r>
              <a:r>
                <a:rPr lang="fr-FR" sz="1200" b="0" i="0" u="none" strike="noStrike" cap="none" dirty="0">
                  <a:solidFill>
                    <a:srgbClr val="000000"/>
                  </a:solidFill>
                  <a:latin typeface="Calibri"/>
                  <a:ea typeface="Calibri"/>
                  <a:cs typeface="Calibri"/>
                  <a:sym typeface="Calibri"/>
                </a:rPr>
                <a:t> and orbital motion in </a:t>
              </a:r>
              <a:r>
                <a:rPr lang="fr-FR" sz="1200" b="0" i="0" u="none" strike="noStrike" cap="none" dirty="0" err="1">
                  <a:solidFill>
                    <a:srgbClr val="000000"/>
                  </a:solidFill>
                  <a:latin typeface="Calibri"/>
                  <a:ea typeface="Calibri"/>
                  <a:cs typeface="Calibri"/>
                  <a:sym typeface="Calibri"/>
                </a:rPr>
                <a:t>space</a:t>
              </a:r>
              <a:r>
                <a:rPr lang="fr-FR" sz="12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fr-FR" sz="1200" b="0" i="0" u="none" strike="noStrike" cap="none" dirty="0">
                  <a:solidFill>
                    <a:schemeClr val="dk1"/>
                  </a:solidFill>
                  <a:latin typeface="Calibri"/>
                  <a:ea typeface="Calibri"/>
                  <a:cs typeface="Calibri"/>
                  <a:sym typeface="Calibri"/>
                </a:rPr>
                <a:t>The "</a:t>
              </a:r>
              <a:r>
                <a:rPr lang="fr-FR" sz="1200" b="0" i="0" u="none" strike="noStrike" cap="none" dirty="0" err="1">
                  <a:solidFill>
                    <a:schemeClr val="dk1"/>
                  </a:solidFill>
                  <a:latin typeface="Calibri"/>
                  <a:ea typeface="Calibri"/>
                  <a:cs typeface="Calibri"/>
                  <a:sym typeface="Calibri"/>
                </a:rPr>
                <a:t>weight</a:t>
              </a:r>
              <a:r>
                <a:rPr lang="fr-FR" sz="1200" b="0" i="0" u="none" strike="noStrike" cap="none" dirty="0">
                  <a:solidFill>
                    <a:schemeClr val="dk1"/>
                  </a:solidFill>
                  <a:latin typeface="Calibri"/>
                  <a:ea typeface="Calibri"/>
                  <a:cs typeface="Calibri"/>
                  <a:sym typeface="Calibri"/>
                </a:rPr>
                <a:t>" or "force of </a:t>
              </a:r>
              <a:r>
                <a:rPr lang="fr-FR" sz="1200" b="0" i="0" u="none" strike="noStrike" cap="none" dirty="0" err="1">
                  <a:solidFill>
                    <a:schemeClr val="dk1"/>
                  </a:solidFill>
                  <a:latin typeface="Calibri"/>
                  <a:ea typeface="Calibri"/>
                  <a:cs typeface="Calibri"/>
                  <a:sym typeface="Calibri"/>
                </a:rPr>
                <a:t>gravity</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associated</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with</a:t>
              </a:r>
              <a:r>
                <a:rPr lang="fr-FR" sz="1200" b="0" i="0" u="none" strike="noStrike" cap="none" dirty="0">
                  <a:solidFill>
                    <a:schemeClr val="dk1"/>
                  </a:solidFill>
                  <a:latin typeface="Calibri"/>
                  <a:ea typeface="Calibri"/>
                  <a:cs typeface="Calibri"/>
                  <a:sym typeface="Calibri"/>
                </a:rPr>
                <a:t> an </a:t>
              </a:r>
              <a:r>
                <a:rPr lang="fr-FR" sz="1200" b="0" i="0" u="none" strike="noStrike" cap="none" dirty="0" err="1">
                  <a:solidFill>
                    <a:schemeClr val="dk1"/>
                  </a:solidFill>
                  <a:latin typeface="Calibri"/>
                  <a:ea typeface="Calibri"/>
                  <a:cs typeface="Calibri"/>
                  <a:sym typeface="Calibri"/>
                </a:rPr>
                <a:t>object</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falling</a:t>
              </a:r>
              <a:r>
                <a:rPr lang="fr-FR" sz="1200" b="0" i="0" u="none" strike="noStrike" cap="none" dirty="0">
                  <a:solidFill>
                    <a:schemeClr val="dk1"/>
                  </a:solidFill>
                  <a:latin typeface="Calibri"/>
                  <a:ea typeface="Calibri"/>
                  <a:cs typeface="Calibri"/>
                  <a:sym typeface="Calibri"/>
                </a:rPr>
                <a:t> to </a:t>
              </a:r>
              <a:r>
                <a:rPr lang="fr-FR" sz="1200" b="0" i="0" u="none" strike="noStrike" cap="none" dirty="0" err="1">
                  <a:solidFill>
                    <a:schemeClr val="dk1"/>
                  </a:solidFill>
                  <a:latin typeface="Calibri"/>
                  <a:ea typeface="Calibri"/>
                  <a:cs typeface="Calibri"/>
                  <a:sym typeface="Calibri"/>
                </a:rPr>
                <a:t>Earth</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then</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becomes</a:t>
              </a:r>
              <a:r>
                <a:rPr lang="fr-FR" sz="1200" b="0" i="0" u="none" strike="noStrike" cap="none" dirty="0">
                  <a:solidFill>
                    <a:schemeClr val="dk1"/>
                  </a:solidFill>
                  <a:latin typeface="Calibri"/>
                  <a:ea typeface="Calibri"/>
                  <a:cs typeface="Calibri"/>
                  <a:sym typeface="Calibri"/>
                </a:rPr>
                <a:t> a </a:t>
              </a:r>
              <a:r>
                <a:rPr lang="fr-FR" sz="1200" b="0" i="0" u="none" strike="noStrike" cap="none" dirty="0" err="1">
                  <a:solidFill>
                    <a:schemeClr val="dk1"/>
                  </a:solidFill>
                  <a:latin typeface="Calibri"/>
                  <a:ea typeface="Calibri"/>
                  <a:cs typeface="Calibri"/>
                  <a:sym typeface="Calibri"/>
                </a:rPr>
                <a:t>special</a:t>
              </a:r>
              <a:r>
                <a:rPr lang="fr-FR" sz="1200" b="0" i="0" u="none" strike="noStrike" cap="none" dirty="0">
                  <a:solidFill>
                    <a:schemeClr val="dk1"/>
                  </a:solidFill>
                  <a:latin typeface="Calibri"/>
                  <a:ea typeface="Calibri"/>
                  <a:cs typeface="Calibri"/>
                  <a:sym typeface="Calibri"/>
                </a:rPr>
                <a:t> case of the "force of gravitation", </a:t>
              </a:r>
              <a:r>
                <a:rPr lang="fr-FR" sz="1200" b="0" i="0" u="none" strike="noStrike" cap="none" dirty="0" err="1">
                  <a:solidFill>
                    <a:schemeClr val="dk1"/>
                  </a:solidFill>
                  <a:latin typeface="Calibri"/>
                  <a:ea typeface="Calibri"/>
                  <a:cs typeface="Calibri"/>
                  <a:sym typeface="Calibri"/>
                </a:rPr>
                <a:t>which</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also</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applies</a:t>
              </a:r>
              <a:r>
                <a:rPr lang="fr-FR" sz="1200" b="0" i="0" u="none" strike="noStrike" cap="none" dirty="0">
                  <a:solidFill>
                    <a:schemeClr val="dk1"/>
                  </a:solidFill>
                  <a:latin typeface="Calibri"/>
                  <a:ea typeface="Calibri"/>
                  <a:cs typeface="Calibri"/>
                  <a:sym typeface="Calibri"/>
                </a:rPr>
                <a:t> to an </a:t>
              </a:r>
              <a:r>
                <a:rPr lang="fr-FR" sz="1200" b="0" i="0" u="none" strike="noStrike" cap="none" dirty="0" err="1">
                  <a:solidFill>
                    <a:schemeClr val="dk1"/>
                  </a:solidFill>
                  <a:latin typeface="Calibri"/>
                  <a:ea typeface="Calibri"/>
                  <a:cs typeface="Calibri"/>
                  <a:sym typeface="Calibri"/>
                </a:rPr>
                <a:t>object</a:t>
              </a:r>
              <a:r>
                <a:rPr lang="fr-FR" sz="1200" b="0" i="0" u="none" strike="noStrike" cap="none" dirty="0">
                  <a:solidFill>
                    <a:schemeClr val="dk1"/>
                  </a:solidFill>
                  <a:latin typeface="Calibri"/>
                  <a:ea typeface="Calibri"/>
                  <a:cs typeface="Calibri"/>
                  <a:sym typeface="Calibri"/>
                </a:rPr>
                <a:t> </a:t>
              </a:r>
              <a:r>
                <a:rPr lang="fr-FR" sz="1200" b="0" i="0" u="none" strike="noStrike" cap="none" dirty="0" err="1">
                  <a:solidFill>
                    <a:schemeClr val="dk1"/>
                  </a:solidFill>
                  <a:latin typeface="Calibri"/>
                  <a:ea typeface="Calibri"/>
                  <a:cs typeface="Calibri"/>
                  <a:sym typeface="Calibri"/>
                </a:rPr>
                <a:t>orbiting</a:t>
              </a:r>
              <a:r>
                <a:rPr lang="fr-FR" sz="1200" b="0" i="0" u="none" strike="noStrike" cap="none" dirty="0">
                  <a:solidFill>
                    <a:schemeClr val="dk1"/>
                  </a:solidFill>
                  <a:latin typeface="Calibri"/>
                  <a:ea typeface="Calibri"/>
                  <a:cs typeface="Calibri"/>
                  <a:sym typeface="Calibri"/>
                </a:rPr>
                <a:t> the </a:t>
              </a:r>
              <a:r>
                <a:rPr lang="fr-FR" sz="1200" b="0" i="0" u="none" strike="noStrike" cap="none" dirty="0" err="1">
                  <a:solidFill>
                    <a:schemeClr val="dk1"/>
                  </a:solidFill>
                  <a:latin typeface="Calibri"/>
                  <a:ea typeface="Calibri"/>
                  <a:cs typeface="Calibri"/>
                  <a:sym typeface="Calibri"/>
                </a:rPr>
                <a:t>Earth</a:t>
              </a:r>
              <a:r>
                <a:rPr lang="fr-FR" sz="12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sp>
        <p:nvSpPr>
          <p:cNvPr id="144" name="Google Shape;144;p4"/>
          <p:cNvSpPr txBox="1"/>
          <p:nvPr/>
        </p:nvSpPr>
        <p:spPr>
          <a:xfrm>
            <a:off x="846338" y="930854"/>
            <a:ext cx="13607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Document B</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1000</Words>
  <Application>Microsoft Office PowerPoint</Application>
  <PresentationFormat>Affichage à l'écran (4:3)</PresentationFormat>
  <Paragraphs>51</Paragraphs>
  <Slides>9</Slides>
  <Notes>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9</vt:i4>
      </vt:variant>
    </vt:vector>
  </HeadingPairs>
  <TitlesOfParts>
    <vt:vector size="12"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 Maron</dc:creator>
  <cp:keywords>, docId:14F878DE3A3F1E2AD2243A0E0B61EFE5</cp:keywords>
  <cp:lastModifiedBy>Valentin Maron</cp:lastModifiedBy>
  <cp:revision>4</cp:revision>
  <dcterms:created xsi:type="dcterms:W3CDTF">2022-11-29T16:39:57Z</dcterms:created>
  <dcterms:modified xsi:type="dcterms:W3CDTF">2023-08-28T20:12:54Z</dcterms:modified>
</cp:coreProperties>
</file>